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4" r:id="rId2"/>
    <p:sldId id="256" r:id="rId3"/>
    <p:sldId id="276" r:id="rId4"/>
    <p:sldId id="282" r:id="rId5"/>
    <p:sldId id="283" r:id="rId6"/>
    <p:sldId id="257" r:id="rId7"/>
    <p:sldId id="286" r:id="rId8"/>
    <p:sldId id="279" r:id="rId9"/>
    <p:sldId id="287" r:id="rId10"/>
    <p:sldId id="288" r:id="rId11"/>
    <p:sldId id="258" r:id="rId12"/>
    <p:sldId id="269" r:id="rId13"/>
    <p:sldId id="285" r:id="rId14"/>
    <p:sldId id="270" r:id="rId15"/>
    <p:sldId id="271" r:id="rId16"/>
    <p:sldId id="262" r:id="rId17"/>
    <p:sldId id="280" r:id="rId18"/>
    <p:sldId id="281" r:id="rId19"/>
    <p:sldId id="264" r:id="rId20"/>
    <p:sldId id="275" r:id="rId21"/>
    <p:sldId id="289" r:id="rId22"/>
    <p:sldId id="268" r:id="rId23"/>
    <p:sldId id="291" r:id="rId24"/>
    <p:sldId id="292" r:id="rId25"/>
    <p:sldId id="267" r:id="rId26"/>
    <p:sldId id="266" r:id="rId27"/>
    <p:sldId id="263" r:id="rId28"/>
    <p:sldId id="274" r:id="rId29"/>
    <p:sldId id="277" r:id="rId30"/>
    <p:sldId id="278" r:id="rId3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DF9587EA-5042-4A5B-AD74-FA060A385A11}">
          <p14:sldIdLst>
            <p14:sldId id="284"/>
            <p14:sldId id="256"/>
            <p14:sldId id="276"/>
          </p14:sldIdLst>
        </p14:section>
        <p14:section name="Poniéndose de Acuerdo no cuenta" id="{B96B4780-E582-4B2F-96DF-36F36886365D}">
          <p14:sldIdLst>
            <p14:sldId id="282"/>
            <p14:sldId id="283"/>
          </p14:sldIdLst>
        </p14:section>
        <p14:section name="¿De dónde provienen los gays?" id="{CB99C52A-4F26-4614-BBAB-0365F2BA37AE}">
          <p14:sldIdLst>
            <p14:sldId id="257"/>
            <p14:sldId id="286"/>
            <p14:sldId id="279"/>
            <p14:sldId id="287"/>
            <p14:sldId id="288"/>
          </p14:sldIdLst>
        </p14:section>
        <p14:section name="¿Qué es el pensar de un gay?" id="{728AD6B9-475D-4E16-9B77-2E80F2AB9603}">
          <p14:sldIdLst>
            <p14:sldId id="258"/>
            <p14:sldId id="269"/>
            <p14:sldId id="285"/>
            <p14:sldId id="270"/>
            <p14:sldId id="271"/>
            <p14:sldId id="262"/>
          </p14:sldIdLst>
        </p14:section>
        <p14:section name="Acomodándose con los gays" id="{C6144450-0005-4521-A8E0-8DC84204AF02}">
          <p14:sldIdLst>
            <p14:sldId id="280"/>
            <p14:sldId id="281"/>
            <p14:sldId id="264"/>
            <p14:sldId id="275"/>
            <p14:sldId id="289"/>
            <p14:sldId id="268"/>
            <p14:sldId id="291"/>
            <p14:sldId id="292"/>
            <p14:sldId id="267"/>
            <p14:sldId id="266"/>
            <p14:sldId id="263"/>
            <p14:sldId id="274"/>
            <p14:sldId id="27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69944" autoAdjust="0"/>
  </p:normalViewPr>
  <p:slideViewPr>
    <p:cSldViewPr snapToGrid="0">
      <p:cViewPr varScale="1">
        <p:scale>
          <a:sx n="50" d="100"/>
          <a:sy n="50" d="100"/>
        </p:scale>
        <p:origin x="1602" y="54"/>
      </p:cViewPr>
      <p:guideLst/>
    </p:cSldViewPr>
  </p:slideViewPr>
  <p:notesTextViewPr>
    <p:cViewPr>
      <p:scale>
        <a:sx n="1" d="1"/>
        <a:sy n="1" d="1"/>
      </p:scale>
      <p:origin x="0" y="0"/>
    </p:cViewPr>
  </p:notesTextViewPr>
  <p:sorterViewPr>
    <p:cViewPr>
      <p:scale>
        <a:sx n="100" d="100"/>
        <a:sy n="100" d="100"/>
      </p:scale>
      <p:origin x="0" y="-10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F5123-D34F-4662-B15C-C1DC4FEFDDCC}" type="datetimeFigureOut">
              <a:rPr lang="es-MX" smtClean="0"/>
              <a:t>02/05/2021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6BEBE-2D03-458E-B2BD-202D0788205B}" type="slidenum">
              <a:rPr lang="es-MX" smtClean="0"/>
              <a:t>‹Nº›</a:t>
            </a:fld>
            <a:endParaRPr lang="es-MX"/>
          </a:p>
        </p:txBody>
      </p:sp>
    </p:spTree>
    <p:extLst>
      <p:ext uri="{BB962C8B-B14F-4D97-AF65-F5344CB8AC3E}">
        <p14:creationId xmlns:p14="http://schemas.microsoft.com/office/powerpoint/2010/main" val="762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2F6BEBE-2D03-458E-B2BD-202D0788205B}" type="slidenum">
              <a:rPr lang="es-MX" smtClean="0"/>
              <a:t>1</a:t>
            </a:fld>
            <a:endParaRPr lang="es-MX"/>
          </a:p>
        </p:txBody>
      </p:sp>
    </p:spTree>
    <p:extLst>
      <p:ext uri="{BB962C8B-B14F-4D97-AF65-F5344CB8AC3E}">
        <p14:creationId xmlns:p14="http://schemas.microsoft.com/office/powerpoint/2010/main" val="4188298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MX" sz="1200" dirty="0"/>
              <a:t>* “</a:t>
            </a:r>
            <a:r>
              <a:rPr lang="es-MX" sz="1200" i="1" u="sng" dirty="0"/>
              <a:t>Se envanecieron</a:t>
            </a:r>
            <a:r>
              <a:rPr lang="es-MX" sz="1200" dirty="0"/>
              <a:t>” – De hacerse tonto o perverso. El orgullo de uno es clave en ponerse tonto o perverso. La tontería es primero, luego le jala esto a la perversión delante de Dios.</a:t>
            </a:r>
          </a:p>
          <a:p>
            <a:pPr marL="0" indent="0">
              <a:buNone/>
            </a:pPr>
            <a:r>
              <a:rPr lang="es-MX" sz="1200" dirty="0"/>
              <a:t>* “</a:t>
            </a:r>
            <a:r>
              <a:rPr lang="es-MX" sz="1200" i="1" u="sng" dirty="0"/>
              <a:t>entenebrecido”</a:t>
            </a:r>
            <a:r>
              <a:rPr lang="es-MX" sz="1200" dirty="0"/>
              <a:t> – De obscurecerse. Bloquear la luz, huir de ella,  para preferir las tinieblas. La luz en el caso de sexualidad del ser humano es un hombre con una mujer bajo un voto (hecho en lo que llamamos una boda) para toda la vida hasta que uno o la otra muere. Esta unión de matrimonio es sagrada, y exclusiva en tanto de romances y amor entre pareja (y la relación física).</a:t>
            </a:r>
          </a:p>
          <a:p>
            <a:endParaRPr lang="es-MX" dirty="0"/>
          </a:p>
        </p:txBody>
      </p:sp>
      <p:sp>
        <p:nvSpPr>
          <p:cNvPr id="4" name="Marcador de número de diapositiva 3"/>
          <p:cNvSpPr>
            <a:spLocks noGrp="1"/>
          </p:cNvSpPr>
          <p:nvPr>
            <p:ph type="sldNum" sz="quarter" idx="5"/>
          </p:nvPr>
        </p:nvSpPr>
        <p:spPr/>
        <p:txBody>
          <a:bodyPr/>
          <a:lstStyle/>
          <a:p>
            <a:fld id="{72F6BEBE-2D03-458E-B2BD-202D0788205B}" type="slidenum">
              <a:rPr lang="es-MX" smtClean="0"/>
              <a:t>11</a:t>
            </a:fld>
            <a:endParaRPr lang="es-MX"/>
          </a:p>
        </p:txBody>
      </p:sp>
    </p:spTree>
    <p:extLst>
      <p:ext uri="{BB962C8B-B14F-4D97-AF65-F5344CB8AC3E}">
        <p14:creationId xmlns:p14="http://schemas.microsoft.com/office/powerpoint/2010/main" val="575804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Pablo nos explica de dónde provienen los homosexuales, hombres afeminados, y lesbianas, mujeres machas. </a:t>
            </a:r>
          </a:p>
          <a:p>
            <a:r>
              <a:rPr lang="es-MX" dirty="0"/>
              <a:t>Porque rehusaron de tener en cuenta a Dios, la persona de Dios como nuestro Creador y persona con toda autoridad de mandarnos cómo vivir,</a:t>
            </a:r>
          </a:p>
        </p:txBody>
      </p:sp>
      <p:sp>
        <p:nvSpPr>
          <p:cNvPr id="4" name="Marcador de número de diapositiva 3"/>
          <p:cNvSpPr>
            <a:spLocks noGrp="1"/>
          </p:cNvSpPr>
          <p:nvPr>
            <p:ph type="sldNum" sz="quarter" idx="5"/>
          </p:nvPr>
        </p:nvSpPr>
        <p:spPr/>
        <p:txBody>
          <a:bodyPr/>
          <a:lstStyle/>
          <a:p>
            <a:fld id="{72F6BEBE-2D03-458E-B2BD-202D0788205B}" type="slidenum">
              <a:rPr lang="es-MX" smtClean="0"/>
              <a:t>12</a:t>
            </a:fld>
            <a:endParaRPr lang="es-MX"/>
          </a:p>
        </p:txBody>
      </p:sp>
    </p:spTree>
    <p:extLst>
      <p:ext uri="{BB962C8B-B14F-4D97-AF65-F5344CB8AC3E}">
        <p14:creationId xmlns:p14="http://schemas.microsoft.com/office/powerpoint/2010/main" val="1842309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Pablo nos explica de dónde provienen los homosexuales, hombres afeminados, y lesbianas. </a:t>
            </a:r>
          </a:p>
          <a:p>
            <a:r>
              <a:rPr lang="es-MX" dirty="0"/>
              <a:t>Porque rehusaron de tener en cuenta a Dios, la persona de Dios como nuestro Creador y persona con toda autoridad de mandarnos cómo vivir, entonces Dios les entregó a sus perversiones. NO DEBEMOS HACER  AMIGOS CON ELLOS en ninguna forma.</a:t>
            </a:r>
          </a:p>
          <a:p>
            <a:r>
              <a:rPr lang="es-MX" dirty="0"/>
              <a:t>Si la única unión sexual es con tu cónyuge que hiciste el voto de matrimonio, todas las otras uniones sexuales son abominaciones delante de Dios. Son en contra de la voluntad de Dios, y si estás casado, es en contra de tus votos matrimoniales.</a:t>
            </a:r>
          </a:p>
        </p:txBody>
      </p:sp>
      <p:sp>
        <p:nvSpPr>
          <p:cNvPr id="4" name="Marcador de número de diapositiva 3"/>
          <p:cNvSpPr>
            <a:spLocks noGrp="1"/>
          </p:cNvSpPr>
          <p:nvPr>
            <p:ph type="sldNum" sz="quarter" idx="5"/>
          </p:nvPr>
        </p:nvSpPr>
        <p:spPr/>
        <p:txBody>
          <a:bodyPr/>
          <a:lstStyle/>
          <a:p>
            <a:fld id="{72F6BEBE-2D03-458E-B2BD-202D0788205B}" type="slidenum">
              <a:rPr lang="es-MX" smtClean="0"/>
              <a:t>13</a:t>
            </a:fld>
            <a:endParaRPr lang="es-MX"/>
          </a:p>
        </p:txBody>
      </p:sp>
    </p:spTree>
    <p:extLst>
      <p:ext uri="{BB962C8B-B14F-4D97-AF65-F5344CB8AC3E}">
        <p14:creationId xmlns:p14="http://schemas.microsoft.com/office/powerpoint/2010/main" val="4050200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 rehusaron las normas de Dios que Él ha establecido para nosotros.</a:t>
            </a:r>
          </a:p>
          <a:p>
            <a:r>
              <a:rPr lang="es-MX" dirty="0"/>
              <a:t>… rehusaron de practicar el amor correctamente y tener una pareja correcta (varón con mujer) como Dios quiere.</a:t>
            </a:r>
          </a:p>
          <a:p>
            <a:r>
              <a:rPr lang="es-MX" dirty="0"/>
              <a:t>Entonces…</a:t>
            </a:r>
          </a:p>
          <a:p>
            <a:r>
              <a:rPr lang="es-MX" dirty="0"/>
              <a:t>Dios les entregó a la perversidad de sus corazones, y que se apuran a irse a su castigo.</a:t>
            </a:r>
          </a:p>
          <a:p>
            <a:r>
              <a:rPr lang="es-MX" dirty="0"/>
              <a:t>Como este señor en la imagen, sin la dirección de Dios por la Biblia, se va  a una barranca.</a:t>
            </a:r>
          </a:p>
        </p:txBody>
      </p:sp>
      <p:sp>
        <p:nvSpPr>
          <p:cNvPr id="4" name="Marcador de número de diapositiva 3"/>
          <p:cNvSpPr>
            <a:spLocks noGrp="1"/>
          </p:cNvSpPr>
          <p:nvPr>
            <p:ph type="sldNum" sz="quarter" idx="5"/>
          </p:nvPr>
        </p:nvSpPr>
        <p:spPr/>
        <p:txBody>
          <a:bodyPr/>
          <a:lstStyle/>
          <a:p>
            <a:fld id="{72F6BEBE-2D03-458E-B2BD-202D0788205B}" type="slidenum">
              <a:rPr lang="es-MX" smtClean="0"/>
              <a:t>14</a:t>
            </a:fld>
            <a:endParaRPr lang="es-MX"/>
          </a:p>
        </p:txBody>
      </p:sp>
    </p:spTree>
    <p:extLst>
      <p:ext uri="{BB962C8B-B14F-4D97-AF65-F5344CB8AC3E}">
        <p14:creationId xmlns:p14="http://schemas.microsoft.com/office/powerpoint/2010/main" val="4070692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1" i="0" dirty="0"/>
              <a:t>1:28 Reprobada </a:t>
            </a:r>
            <a:r>
              <a:rPr lang="es-MX" sz="1200" dirty="0"/>
              <a:t>– son rechazados por Dios. Si se arrepienten de sus pecados, dejándolos, Dios puede salvarles, y ellos andarán en los caminos de Dios, no siguiendo la homosexualidad ni el adulterio ni la fornicación. Pero todo el chiste es que se sujeten bajo las normas de Dios, no tratando de acomodar el homosexualismo con el cristianismo. Los dos no se mezclan para nada.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1" dirty="0"/>
              <a:t>1:32</a:t>
            </a:r>
            <a:r>
              <a:rPr lang="es-MX" sz="1200" dirty="0"/>
              <a:t> ellos practican esta conducta desaprobada.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t>Pero también los malos aquí son los que dan aprobación a su conducta perversa, y se acomodan ellos mismos con los homosexuales. El error aquí es de acomodarse con la conducta homosexualidad (que es una perversión sexual, abominación ante los ojos de Dios). Los supuestos cristianos que también aceptan y se acomodan con homosexuales y lesbianas van mano en mano con ellos bajo la ira de Dios. Lot en Sodoma es un ejemplo. Es de tu perdida si te acomodas con los </a:t>
            </a:r>
            <a:r>
              <a:rPr lang="es-MX" sz="1200" dirty="0" err="1"/>
              <a:t>gays</a:t>
            </a:r>
            <a:r>
              <a:rPr lang="es-MX" sz="1200" dirty="0"/>
              <a:t>.</a:t>
            </a:r>
          </a:p>
          <a:p>
            <a:endParaRPr lang="es-MX" dirty="0"/>
          </a:p>
        </p:txBody>
      </p:sp>
      <p:sp>
        <p:nvSpPr>
          <p:cNvPr id="4" name="Marcador de número de diapositiva 3"/>
          <p:cNvSpPr>
            <a:spLocks noGrp="1"/>
          </p:cNvSpPr>
          <p:nvPr>
            <p:ph type="sldNum" sz="quarter" idx="5"/>
          </p:nvPr>
        </p:nvSpPr>
        <p:spPr/>
        <p:txBody>
          <a:bodyPr/>
          <a:lstStyle/>
          <a:p>
            <a:fld id="{72F6BEBE-2D03-458E-B2BD-202D0788205B}" type="slidenum">
              <a:rPr lang="es-MX" smtClean="0"/>
              <a:t>15</a:t>
            </a:fld>
            <a:endParaRPr lang="es-MX"/>
          </a:p>
        </p:txBody>
      </p:sp>
    </p:spTree>
    <p:extLst>
      <p:ext uri="{BB962C8B-B14F-4D97-AF65-F5344CB8AC3E}">
        <p14:creationId xmlns:p14="http://schemas.microsoft.com/office/powerpoint/2010/main" val="1039207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Nota que el homosexualismo es agresivo. En la sabiduría eterna de Dios, Dios puso la pena de muerte sobre los </a:t>
            </a:r>
            <a:r>
              <a:rPr lang="es-MX" dirty="0" err="1"/>
              <a:t>gays</a:t>
            </a:r>
            <a:r>
              <a:rPr lang="es-MX" dirty="0"/>
              <a:t>. Esto es porque si les tratan “cómo iguales” como aun unos cristianos quieren hacer, van a llegar al punto de violar la integridad sexual de la gente no gay, y que no quiere ser </a:t>
            </a:r>
            <a:r>
              <a:rPr lang="es-MX" dirty="0" err="1"/>
              <a:t>gays</a:t>
            </a:r>
            <a:r>
              <a:rPr lang="es-MX" dirty="0"/>
              <a:t>.  Los gobiernos por años entendieron esto e hicieron leyes en contra de la homosexualidad por esto. Ellos no quieren que tu solamente les dejes en paz, sino ellos eventualmente van a querer que tú entres en la sodomía con ellos. Pero aun esto no capta la realidad de los homosexuales.  Ellos quieren esforzar a otros (no homosexuales) a sufrir la violación de sus cuerpos en contra de su voluntad. Recordemos los ejemplos que Dios nos dio. Los viajeros nada más pasaron  la noche por allí, y fueron violados por un grupo de hombres violentos.</a:t>
            </a:r>
          </a:p>
        </p:txBody>
      </p:sp>
      <p:sp>
        <p:nvSpPr>
          <p:cNvPr id="4" name="Marcador de número de diapositiva 3"/>
          <p:cNvSpPr>
            <a:spLocks noGrp="1"/>
          </p:cNvSpPr>
          <p:nvPr>
            <p:ph type="sldNum" sz="quarter" idx="5"/>
          </p:nvPr>
        </p:nvSpPr>
        <p:spPr/>
        <p:txBody>
          <a:bodyPr/>
          <a:lstStyle/>
          <a:p>
            <a:fld id="{72F6BEBE-2D03-458E-B2BD-202D0788205B}" type="slidenum">
              <a:rPr lang="es-MX" smtClean="0"/>
              <a:t>16</a:t>
            </a:fld>
            <a:endParaRPr lang="es-MX"/>
          </a:p>
        </p:txBody>
      </p:sp>
    </p:spTree>
    <p:extLst>
      <p:ext uri="{BB962C8B-B14F-4D97-AF65-F5344CB8AC3E}">
        <p14:creationId xmlns:p14="http://schemas.microsoft.com/office/powerpoint/2010/main" val="528734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El acomodarse con los que desafían a Dios es altamente peligroso para el cristiano. Tu puedes salir dañándote y sufriendo igual cómo ellos si no tienes cuidado. Las víctimas más seguras son los de tu propia familia. Lot perdió las riquezas que había juntado.</a:t>
            </a:r>
          </a:p>
          <a:p>
            <a:r>
              <a:rPr lang="es-MX" dirty="0"/>
              <a:t>Fíjate la posición cristiana. A TODOS, TODOS, vamos a tratarles con cortesía y respeto. Pero  simplemente, hay gente con los que no queremos convivir ni estar cerca ni ser amigos con ellos. Su estilo de vida es peligroso. Mejor testificarles y orar por ellos, pero no aceptarles en ninguna forma.</a:t>
            </a:r>
          </a:p>
        </p:txBody>
      </p:sp>
      <p:sp>
        <p:nvSpPr>
          <p:cNvPr id="4" name="Marcador de número de diapositiva 3"/>
          <p:cNvSpPr>
            <a:spLocks noGrp="1"/>
          </p:cNvSpPr>
          <p:nvPr>
            <p:ph type="sldNum" sz="quarter" idx="5"/>
          </p:nvPr>
        </p:nvSpPr>
        <p:spPr/>
        <p:txBody>
          <a:bodyPr/>
          <a:lstStyle/>
          <a:p>
            <a:fld id="{72F6BEBE-2D03-458E-B2BD-202D0788205B}" type="slidenum">
              <a:rPr lang="es-MX" smtClean="0"/>
              <a:t>17</a:t>
            </a:fld>
            <a:endParaRPr lang="es-MX"/>
          </a:p>
        </p:txBody>
      </p:sp>
    </p:spTree>
    <p:extLst>
      <p:ext uri="{BB962C8B-B14F-4D97-AF65-F5344CB8AC3E}">
        <p14:creationId xmlns:p14="http://schemas.microsoft.com/office/powerpoint/2010/main" val="842392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 nefanda es no refrenándose sexualmente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Abraham no quiso acomodarse con los que desafiaban a Dios, los abominables homosexuales. Tomó el lugar de menos pasto más lejos para sus animales. Lot escogió Sodoma, y al final, perdió todo, perdió su esposa, y la licencia de Sodoma le causó a él y a sus hijas a hacer incesto juntos.</a:t>
            </a:r>
          </a:p>
          <a:p>
            <a:pPr marL="0" indent="0">
              <a:buNone/>
            </a:pPr>
            <a:r>
              <a:rPr lang="es-MX" sz="1200" dirty="0"/>
              <a:t>Por acomodarse o aceptar los hechos de desafío de los homosexuales, Lot sufrió parte con ellos. El libertinaje de los Sodomitas causó a las hijas de Lot a aceptar y hacer incesto con su padre (</a:t>
            </a:r>
            <a:r>
              <a:rPr lang="es-MX" sz="1200" b="1" dirty="0"/>
              <a:t>Génesis 19:30-36</a:t>
            </a:r>
            <a:r>
              <a:rPr lang="es-MX" sz="1200" dirty="0"/>
              <a:t>). Por simplemente estar con </a:t>
            </a:r>
            <a:r>
              <a:rPr lang="es-MX" sz="1200" dirty="0" err="1"/>
              <a:t>gays</a:t>
            </a:r>
            <a:r>
              <a:rPr lang="es-MX" sz="1200" dirty="0"/>
              <a:t>, sus vidas pervertidas van a mal afectar tu vida.</a:t>
            </a:r>
          </a:p>
          <a:p>
            <a:endParaRPr lang="es-MX" dirty="0"/>
          </a:p>
        </p:txBody>
      </p:sp>
      <p:sp>
        <p:nvSpPr>
          <p:cNvPr id="4" name="Marcador de número de diapositiva 3"/>
          <p:cNvSpPr>
            <a:spLocks noGrp="1"/>
          </p:cNvSpPr>
          <p:nvPr>
            <p:ph type="sldNum" sz="quarter" idx="5"/>
          </p:nvPr>
        </p:nvSpPr>
        <p:spPr/>
        <p:txBody>
          <a:bodyPr/>
          <a:lstStyle/>
          <a:p>
            <a:fld id="{72F6BEBE-2D03-458E-B2BD-202D0788205B}" type="slidenum">
              <a:rPr lang="es-MX" smtClean="0"/>
              <a:t>18</a:t>
            </a:fld>
            <a:endParaRPr lang="es-MX"/>
          </a:p>
        </p:txBody>
      </p:sp>
    </p:spTree>
    <p:extLst>
      <p:ext uri="{BB962C8B-B14F-4D97-AF65-F5344CB8AC3E}">
        <p14:creationId xmlns:p14="http://schemas.microsoft.com/office/powerpoint/2010/main" val="1092592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t>Dios </a:t>
            </a:r>
            <a:r>
              <a:rPr lang="es-MX" sz="1200" dirty="0"/>
              <a:t>existía en la eternidad amándose entre la Trinidad.</a:t>
            </a:r>
          </a:p>
          <a:p>
            <a:r>
              <a:rPr lang="es-MX" sz="1200" dirty="0"/>
              <a:t>No hubo sexo físico entre ellos, sino dulce comunión social.</a:t>
            </a:r>
          </a:p>
          <a:p>
            <a:r>
              <a:rPr lang="es-MX" sz="1200" dirty="0"/>
              <a:t>Dios comparte este precioso amor con nosotros en varias maneras. Jesús en la cruz, entre pareja, entre padres e hijos, en la comunidad de la iglesia.</a:t>
            </a:r>
          </a:p>
          <a:p>
            <a:r>
              <a:rPr lang="es-MX" sz="1200" dirty="0"/>
              <a:t>Dios creó al sexo para la reproducción del ser humano. </a:t>
            </a:r>
            <a:br>
              <a:rPr lang="es-MX" sz="1200" dirty="0"/>
            </a:br>
            <a:r>
              <a:rPr lang="es-MX" sz="1200" dirty="0"/>
              <a:t>Lo que este versículo NO DICE.  Que Dios no aprueba cualquier tipo de sexo perverso que tú inventas. El sexo no es lo honroso aquí, sino sexo en la cama de un matrimonio.</a:t>
            </a:r>
          </a:p>
          <a:p>
            <a:r>
              <a:rPr lang="es-MX" sz="1200" dirty="0"/>
              <a:t>Es solamente entre dos casados, hombre y mujer.</a:t>
            </a:r>
          </a:p>
          <a:p>
            <a:r>
              <a:rPr lang="es-MX" sz="1200" dirty="0"/>
              <a:t>Dios creó este aspecto de la humanidad en pureza, en amor. Satanás ataca a todas estas formas de amor, a todas las normas de Dios.</a:t>
            </a:r>
          </a:p>
          <a:p>
            <a:endParaRPr lang="es-MX" dirty="0"/>
          </a:p>
        </p:txBody>
      </p:sp>
      <p:sp>
        <p:nvSpPr>
          <p:cNvPr id="4" name="Marcador de número de diapositiva 3"/>
          <p:cNvSpPr>
            <a:spLocks noGrp="1"/>
          </p:cNvSpPr>
          <p:nvPr>
            <p:ph type="sldNum" sz="quarter" idx="5"/>
          </p:nvPr>
        </p:nvSpPr>
        <p:spPr/>
        <p:txBody>
          <a:bodyPr/>
          <a:lstStyle/>
          <a:p>
            <a:fld id="{72F6BEBE-2D03-458E-B2BD-202D0788205B}" type="slidenum">
              <a:rPr lang="es-MX" smtClean="0"/>
              <a:t>19</a:t>
            </a:fld>
            <a:endParaRPr lang="es-MX"/>
          </a:p>
        </p:txBody>
      </p:sp>
    </p:spTree>
    <p:extLst>
      <p:ext uri="{BB962C8B-B14F-4D97-AF65-F5344CB8AC3E}">
        <p14:creationId xmlns:p14="http://schemas.microsoft.com/office/powerpoint/2010/main" val="3650348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enfoque sexual en todo es el enfoque de los homosexuales. Es fuertemente condenado en la Biblia. </a:t>
            </a:r>
          </a:p>
        </p:txBody>
      </p:sp>
      <p:sp>
        <p:nvSpPr>
          <p:cNvPr id="4" name="Marcador de número de diapositiva 3"/>
          <p:cNvSpPr>
            <a:spLocks noGrp="1"/>
          </p:cNvSpPr>
          <p:nvPr>
            <p:ph type="sldNum" sz="quarter" idx="5"/>
          </p:nvPr>
        </p:nvSpPr>
        <p:spPr/>
        <p:txBody>
          <a:bodyPr/>
          <a:lstStyle/>
          <a:p>
            <a:fld id="{72F6BEBE-2D03-458E-B2BD-202D0788205B}" type="slidenum">
              <a:rPr lang="es-MX" smtClean="0"/>
              <a:t>20</a:t>
            </a:fld>
            <a:endParaRPr lang="es-MX"/>
          </a:p>
        </p:txBody>
      </p:sp>
    </p:spTree>
    <p:extLst>
      <p:ext uri="{BB962C8B-B14F-4D97-AF65-F5344CB8AC3E}">
        <p14:creationId xmlns:p14="http://schemas.microsoft.com/office/powerpoint/2010/main" val="192992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Cada persona va a responder por su vida delante del juicio de Dios. De rechazar, desafiar o ignorar a Dios no te sirve nada.</a:t>
            </a:r>
          </a:p>
          <a:p>
            <a:endParaRPr lang="es-MX" dirty="0"/>
          </a:p>
        </p:txBody>
      </p:sp>
      <p:sp>
        <p:nvSpPr>
          <p:cNvPr id="4" name="Marcador de número de diapositiva 3"/>
          <p:cNvSpPr>
            <a:spLocks noGrp="1"/>
          </p:cNvSpPr>
          <p:nvPr>
            <p:ph type="sldNum" sz="quarter" idx="5"/>
          </p:nvPr>
        </p:nvSpPr>
        <p:spPr/>
        <p:txBody>
          <a:bodyPr/>
          <a:lstStyle/>
          <a:p>
            <a:fld id="{72F6BEBE-2D03-458E-B2BD-202D0788205B}" type="slidenum">
              <a:rPr lang="es-MX" smtClean="0"/>
              <a:t>3</a:t>
            </a:fld>
            <a:endParaRPr lang="es-MX"/>
          </a:p>
        </p:txBody>
      </p:sp>
    </p:spTree>
    <p:extLst>
      <p:ext uri="{BB962C8B-B14F-4D97-AF65-F5344CB8AC3E}">
        <p14:creationId xmlns:p14="http://schemas.microsoft.com/office/powerpoint/2010/main" val="1381904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2F6BEBE-2D03-458E-B2BD-202D0788205B}" type="slidenum">
              <a:rPr lang="es-MX" smtClean="0"/>
              <a:t>21</a:t>
            </a:fld>
            <a:endParaRPr lang="es-MX"/>
          </a:p>
        </p:txBody>
      </p:sp>
    </p:spTree>
    <p:extLst>
      <p:ext uri="{BB962C8B-B14F-4D97-AF65-F5344CB8AC3E}">
        <p14:creationId xmlns:p14="http://schemas.microsoft.com/office/powerpoint/2010/main" val="3294555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dirty="0"/>
              <a:t>5:22</a:t>
            </a:r>
            <a:r>
              <a:rPr lang="es-MX" dirty="0"/>
              <a:t> Ve </a:t>
            </a:r>
            <a:r>
              <a:rPr lang="es-MX" b="1" dirty="0" err="1"/>
              <a:t>Jer</a:t>
            </a:r>
            <a:r>
              <a:rPr lang="es-MX" b="1" dirty="0"/>
              <a:t> 2:19</a:t>
            </a:r>
            <a:r>
              <a:rPr lang="es-MX" dirty="0"/>
              <a:t> </a:t>
            </a:r>
            <a:r>
              <a:rPr lang="es-MX" i="1" dirty="0"/>
              <a:t>Tu maldad te castigará, y tus rebeldías te condenarán; sabe, pues, y ve cuán malo y amargo es el haber dejado tú a Jehová tu Dios, y faltar mi temor en ti, dice el Señor, Jehová de los ejércitos</a:t>
            </a:r>
            <a:r>
              <a:rPr lang="es-MX" dirty="0"/>
              <a:t>.</a:t>
            </a:r>
          </a:p>
          <a:p>
            <a:r>
              <a:rPr lang="es-MX" b="1" dirty="0" err="1"/>
              <a:t>Gá</a:t>
            </a:r>
            <a:r>
              <a:rPr lang="es-MX" b="1" dirty="0"/>
              <a:t> 6:7 </a:t>
            </a:r>
            <a:r>
              <a:rPr lang="es-MX" i="1" dirty="0"/>
              <a:t>No os engañéis; Dios no puede ser burlado: pues todo lo que el hombre sembrare, eso también segará.</a:t>
            </a:r>
          </a:p>
          <a:p>
            <a:r>
              <a:rPr lang="es-MX" b="1" dirty="0" err="1"/>
              <a:t>Gá</a:t>
            </a:r>
            <a:r>
              <a:rPr lang="es-MX" b="1" dirty="0"/>
              <a:t> 6:8 </a:t>
            </a:r>
            <a:r>
              <a:rPr lang="es-MX" i="1" dirty="0"/>
              <a:t>Porque el que siembra para su carne, de la carne segará corrupción; mas el que siembra para el Espíritu, del Espíritu segará vida eterna.</a:t>
            </a:r>
          </a:p>
          <a:p>
            <a:endParaRPr lang="es-MX" dirty="0"/>
          </a:p>
        </p:txBody>
      </p:sp>
      <p:sp>
        <p:nvSpPr>
          <p:cNvPr id="4" name="Marcador de número de diapositiva 3"/>
          <p:cNvSpPr>
            <a:spLocks noGrp="1"/>
          </p:cNvSpPr>
          <p:nvPr>
            <p:ph type="sldNum" sz="quarter" idx="5"/>
          </p:nvPr>
        </p:nvSpPr>
        <p:spPr/>
        <p:txBody>
          <a:bodyPr/>
          <a:lstStyle/>
          <a:p>
            <a:fld id="{72F6BEBE-2D03-458E-B2BD-202D0788205B}" type="slidenum">
              <a:rPr lang="es-MX" smtClean="0"/>
              <a:t>24</a:t>
            </a:fld>
            <a:endParaRPr lang="es-MX"/>
          </a:p>
        </p:txBody>
      </p:sp>
    </p:spTree>
    <p:extLst>
      <p:ext uri="{BB962C8B-B14F-4D97-AF65-F5344CB8AC3E}">
        <p14:creationId xmlns:p14="http://schemas.microsoft.com/office/powerpoint/2010/main" val="545869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2F6BEBE-2D03-458E-B2BD-202D0788205B}" type="slidenum">
              <a:rPr lang="es-MX" smtClean="0"/>
              <a:t>25</a:t>
            </a:fld>
            <a:endParaRPr lang="es-MX"/>
          </a:p>
        </p:txBody>
      </p:sp>
    </p:spTree>
    <p:extLst>
      <p:ext uri="{BB962C8B-B14F-4D97-AF65-F5344CB8AC3E}">
        <p14:creationId xmlns:p14="http://schemas.microsoft.com/office/powerpoint/2010/main" val="2465189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2F6BEBE-2D03-458E-B2BD-202D0788205B}" type="slidenum">
              <a:rPr lang="es-MX" smtClean="0"/>
              <a:t>30</a:t>
            </a:fld>
            <a:endParaRPr lang="es-MX"/>
          </a:p>
        </p:txBody>
      </p:sp>
    </p:spTree>
    <p:extLst>
      <p:ext uri="{BB962C8B-B14F-4D97-AF65-F5344CB8AC3E}">
        <p14:creationId xmlns:p14="http://schemas.microsoft.com/office/powerpoint/2010/main" val="389928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MX" sz="1200" dirty="0">
                <a:solidFill>
                  <a:schemeClr val="tx1">
                    <a:alpha val="80000"/>
                  </a:schemeClr>
                </a:solidFill>
              </a:rPr>
              <a:t>Hay argumentos que los homosexuales usan para defender el homosexualismo. Argumentan de que el sexo entre dos hombres, o dos mujeres no es condenado, solamente una relación abusiva entre dos hombres o dos mujeres. </a:t>
            </a:r>
          </a:p>
          <a:p>
            <a:pPr marL="0" indent="0">
              <a:buNone/>
            </a:pPr>
            <a:r>
              <a:rPr lang="es-MX" sz="1200" dirty="0">
                <a:solidFill>
                  <a:schemeClr val="tx1">
                    <a:alpha val="80000"/>
                  </a:schemeClr>
                </a:solidFill>
              </a:rPr>
              <a:t>Ellos argumentan que es aceptable delante de Dios las relaciones amorosas entre dos hombres cuando realmente se aman el uno al otro, y que no son abusivos, no dominan uno al otro, y que no es desleal (alguien casado con otro). Adentro de estos parámetros, argumentan, homosexualismo es permitido delante de Dios. Pero la Biblia contradice esto.  </a:t>
            </a:r>
          </a:p>
          <a:p>
            <a:endParaRPr lang="es-MX" dirty="0"/>
          </a:p>
        </p:txBody>
      </p:sp>
      <p:sp>
        <p:nvSpPr>
          <p:cNvPr id="4" name="Marcador de número de diapositiva 3"/>
          <p:cNvSpPr>
            <a:spLocks noGrp="1"/>
          </p:cNvSpPr>
          <p:nvPr>
            <p:ph type="sldNum" sz="quarter" idx="5"/>
          </p:nvPr>
        </p:nvSpPr>
        <p:spPr/>
        <p:txBody>
          <a:bodyPr/>
          <a:lstStyle/>
          <a:p>
            <a:fld id="{72F6BEBE-2D03-458E-B2BD-202D0788205B}" type="slidenum">
              <a:rPr lang="es-MX" smtClean="0"/>
              <a:t>4</a:t>
            </a:fld>
            <a:endParaRPr lang="es-MX"/>
          </a:p>
        </p:txBody>
      </p:sp>
    </p:spTree>
    <p:extLst>
      <p:ext uri="{BB962C8B-B14F-4D97-AF65-F5344CB8AC3E}">
        <p14:creationId xmlns:p14="http://schemas.microsoft.com/office/powerpoint/2010/main" val="270827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alpha val="80000"/>
                  </a:schemeClr>
                </a:solidFill>
              </a:rPr>
              <a:t>Este versículo habla de que Dios no respeta la unión de malos, o que algo deja de ser pecado porque se ponen de acuerdo. Dos personas pueden ponerse de acuerdo de mentirse entre sí, o chismear o aun hacer otro pecado, pero delante de Dios es todavía un pecado. Hay otros factores envueltos  (como somos criaturas de Dios, y Dios tiene autoridad sobre nosotros, y Dios castiga en tiempo real el pecado abominable delate de Él como en Sodoma) y a fin de cuentas Dios les va a juzgar a ellos por los principios de Dios, no por las normas liberales de los malos.</a:t>
            </a:r>
          </a:p>
          <a:p>
            <a:endParaRPr lang="es-MX" dirty="0"/>
          </a:p>
        </p:txBody>
      </p:sp>
      <p:sp>
        <p:nvSpPr>
          <p:cNvPr id="4" name="Marcador de número de diapositiva 3"/>
          <p:cNvSpPr>
            <a:spLocks noGrp="1"/>
          </p:cNvSpPr>
          <p:nvPr>
            <p:ph type="sldNum" sz="quarter" idx="5"/>
          </p:nvPr>
        </p:nvSpPr>
        <p:spPr/>
        <p:txBody>
          <a:bodyPr/>
          <a:lstStyle/>
          <a:p>
            <a:fld id="{72F6BEBE-2D03-458E-B2BD-202D0788205B}" type="slidenum">
              <a:rPr lang="es-MX" smtClean="0"/>
              <a:t>5</a:t>
            </a:fld>
            <a:endParaRPr lang="es-MX"/>
          </a:p>
        </p:txBody>
      </p:sp>
    </p:spTree>
    <p:extLst>
      <p:ext uri="{BB962C8B-B14F-4D97-AF65-F5344CB8AC3E}">
        <p14:creationId xmlns:p14="http://schemas.microsoft.com/office/powerpoint/2010/main" val="244505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MX" sz="1200" dirty="0"/>
              <a:t>Primero, los homosexuales no son como una moda de usar pantalones acampanados. Tienen su existencia hasta en el Antiguo Testamento.</a:t>
            </a:r>
          </a:p>
          <a:p>
            <a:pPr marL="0" indent="0">
              <a:buNone/>
            </a:pPr>
            <a:r>
              <a:rPr lang="es-MX" sz="1200" dirty="0"/>
              <a:t>Ellos toman una posición opuesta de lo que Dios nos manda. </a:t>
            </a:r>
          </a:p>
          <a:p>
            <a:pPr marL="0" indent="0">
              <a:buNone/>
            </a:pPr>
            <a:r>
              <a:rPr lang="es-MX" sz="1200" dirty="0"/>
              <a:t>Dios es amor, y </a:t>
            </a:r>
            <a:r>
              <a:rPr lang="es-MX" sz="1200" b="1" u="sng" dirty="0"/>
              <a:t>ellos redefinen este amor a ser otra cosa</a:t>
            </a:r>
            <a:r>
              <a:rPr lang="es-MX" sz="1200" dirty="0"/>
              <a:t>.</a:t>
            </a:r>
          </a:p>
          <a:p>
            <a:pPr marL="0" indent="0">
              <a:buNone/>
            </a:pPr>
            <a:r>
              <a:rPr lang="es-MX" sz="1200" dirty="0"/>
              <a:t>Pablo en Romanos 1 habló de ellos, quienes que no reciben las Escrituras y desafían a Dios y todo lo que representa a Dios.</a:t>
            </a:r>
            <a:endParaRPr lang="es-MX" dirty="0"/>
          </a:p>
        </p:txBody>
      </p:sp>
      <p:sp>
        <p:nvSpPr>
          <p:cNvPr id="4" name="Marcador de número de diapositiva 3"/>
          <p:cNvSpPr>
            <a:spLocks noGrp="1"/>
          </p:cNvSpPr>
          <p:nvPr>
            <p:ph type="sldNum" sz="quarter" idx="5"/>
          </p:nvPr>
        </p:nvSpPr>
        <p:spPr/>
        <p:txBody>
          <a:bodyPr/>
          <a:lstStyle/>
          <a:p>
            <a:fld id="{72F6BEBE-2D03-458E-B2BD-202D0788205B}" type="slidenum">
              <a:rPr lang="es-MX" smtClean="0"/>
              <a:t>6</a:t>
            </a:fld>
            <a:endParaRPr lang="es-MX"/>
          </a:p>
        </p:txBody>
      </p:sp>
    </p:spTree>
    <p:extLst>
      <p:ext uri="{BB962C8B-B14F-4D97-AF65-F5344CB8AC3E}">
        <p14:creationId xmlns:p14="http://schemas.microsoft.com/office/powerpoint/2010/main" val="3358640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Dios nos dio su ley, que son declaraciones de sus principios y normas para informar a los que viven en contra de estos principios. Deben arrepentirse y cambiarse. Deben obedecer a Dios.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Tu doctrina o creencias definen tu conducta. Una es factor a la otra.</a:t>
            </a:r>
          </a:p>
          <a:p>
            <a:endParaRPr lang="es-MX" dirty="0"/>
          </a:p>
        </p:txBody>
      </p:sp>
      <p:sp>
        <p:nvSpPr>
          <p:cNvPr id="4" name="Marcador de número de diapositiva 3"/>
          <p:cNvSpPr>
            <a:spLocks noGrp="1"/>
          </p:cNvSpPr>
          <p:nvPr>
            <p:ph type="sldNum" sz="quarter" idx="5"/>
          </p:nvPr>
        </p:nvSpPr>
        <p:spPr/>
        <p:txBody>
          <a:bodyPr/>
          <a:lstStyle/>
          <a:p>
            <a:fld id="{72F6BEBE-2D03-458E-B2BD-202D0788205B}" type="slidenum">
              <a:rPr lang="es-MX" smtClean="0"/>
              <a:t>7</a:t>
            </a:fld>
            <a:endParaRPr lang="es-MX"/>
          </a:p>
        </p:txBody>
      </p:sp>
    </p:spTree>
    <p:extLst>
      <p:ext uri="{BB962C8B-B14F-4D97-AF65-F5344CB8AC3E}">
        <p14:creationId xmlns:p14="http://schemas.microsoft.com/office/powerpoint/2010/main" val="3667396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MX" sz="1200" dirty="0">
                <a:latin typeface="Times New Roman" panose="02020603050405020304" pitchFamily="18" charset="0"/>
              </a:rPr>
              <a:t>El concepto de un </a:t>
            </a:r>
            <a:r>
              <a:rPr lang="es-MX" sz="1200" b="1" u="sng" dirty="0">
                <a:latin typeface="Times New Roman" panose="02020603050405020304" pitchFamily="18" charset="0"/>
              </a:rPr>
              <a:t>sodomita</a:t>
            </a:r>
            <a:r>
              <a:rPr lang="es-MX" sz="1200" dirty="0">
                <a:latin typeface="Times New Roman" panose="02020603050405020304" pitchFamily="18" charset="0"/>
              </a:rPr>
              <a:t> es que él era un sacerdote en un templo pagano, y </a:t>
            </a:r>
            <a:r>
              <a:rPr lang="es-MX" sz="1200" b="1" u="sng" dirty="0">
                <a:latin typeface="Times New Roman" panose="02020603050405020304" pitchFamily="18" charset="0"/>
              </a:rPr>
              <a:t>su forma de adorar a dios era el acto de sexo perverso</a:t>
            </a:r>
            <a:r>
              <a:rPr lang="es-MX" sz="1200" dirty="0">
                <a:latin typeface="Times New Roman" panose="02020603050405020304" pitchFamily="18" charset="0"/>
              </a:rPr>
              <a:t>, que </a:t>
            </a:r>
            <a:r>
              <a:rPr lang="es-MX" sz="1200" b="1" u="sng" dirty="0">
                <a:latin typeface="Times New Roman" panose="02020603050405020304" pitchFamily="18" charset="0"/>
              </a:rPr>
              <a:t>su dios era el sexo</a:t>
            </a:r>
            <a:r>
              <a:rPr lang="es-MX" sz="1200" dirty="0">
                <a:latin typeface="Times New Roman" panose="02020603050405020304" pitchFamily="18" charset="0"/>
              </a:rPr>
              <a:t>, de cualquier tipo.</a:t>
            </a:r>
          </a:p>
          <a:p>
            <a:pPr marL="0" indent="0">
              <a:buNone/>
            </a:pPr>
            <a:r>
              <a:rPr lang="es-MX" sz="1200" dirty="0">
                <a:latin typeface="Times New Roman" panose="02020603050405020304" pitchFamily="18" charset="0"/>
              </a:rPr>
              <a:t>En templos paganos, tuvieron “sacerdotes” varones y mujeres sacerdotes, que hicieron sexo con los que entraban para ganar dinero para el templo. Es prostitución religiosa en religiones opuestas al Cristianismo.</a:t>
            </a:r>
          </a:p>
          <a:p>
            <a:pPr marL="0" indent="0">
              <a:buNone/>
            </a:pPr>
            <a:r>
              <a:rPr lang="es-MX" sz="1200" dirty="0">
                <a:latin typeface="Times New Roman" panose="02020603050405020304" pitchFamily="18" charset="0"/>
              </a:rPr>
              <a:t>En Sodoma y Gomorra, toda la ciudad era devotada a esta misma cosa. Los traductores no quisieron poner la palabra sacerdote porque no eran nada como un sacerdote de Israel.</a:t>
            </a:r>
            <a:endParaRPr lang="es-MX" sz="1200" dirty="0"/>
          </a:p>
          <a:p>
            <a:r>
              <a:rPr lang="es-MX" dirty="0"/>
              <a:t>Al fondo es idolatría, otra religión en contra de Jehová, y por ser idolatría y por ser abominable, el castigo de Dios sobre estos era la pena de muerte. Esto era cuando el gobierno civil era exactamente puesto por Dios.</a:t>
            </a:r>
          </a:p>
        </p:txBody>
      </p:sp>
      <p:sp>
        <p:nvSpPr>
          <p:cNvPr id="4" name="Marcador de número de diapositiva 3"/>
          <p:cNvSpPr>
            <a:spLocks noGrp="1"/>
          </p:cNvSpPr>
          <p:nvPr>
            <p:ph type="sldNum" sz="quarter" idx="5"/>
          </p:nvPr>
        </p:nvSpPr>
        <p:spPr/>
        <p:txBody>
          <a:bodyPr/>
          <a:lstStyle/>
          <a:p>
            <a:fld id="{72F6BEBE-2D03-458E-B2BD-202D0788205B}" type="slidenum">
              <a:rPr lang="es-MX" smtClean="0"/>
              <a:t>8</a:t>
            </a:fld>
            <a:endParaRPr lang="es-MX"/>
          </a:p>
        </p:txBody>
      </p:sp>
    </p:spTree>
    <p:extLst>
      <p:ext uri="{BB962C8B-B14F-4D97-AF65-F5344CB8AC3E}">
        <p14:creationId xmlns:p14="http://schemas.microsoft.com/office/powerpoint/2010/main" val="407021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Otra situación como Lot y los ángeles donde unos homosexuales del pueblo quisieron hacer sexo con un viajero de paso.</a:t>
            </a:r>
          </a:p>
        </p:txBody>
      </p:sp>
      <p:sp>
        <p:nvSpPr>
          <p:cNvPr id="4" name="Marcador de número de diapositiva 3"/>
          <p:cNvSpPr>
            <a:spLocks noGrp="1"/>
          </p:cNvSpPr>
          <p:nvPr>
            <p:ph type="sldNum" sz="quarter" idx="5"/>
          </p:nvPr>
        </p:nvSpPr>
        <p:spPr/>
        <p:txBody>
          <a:bodyPr/>
          <a:lstStyle/>
          <a:p>
            <a:fld id="{72F6BEBE-2D03-458E-B2BD-202D0788205B}" type="slidenum">
              <a:rPr lang="es-MX" smtClean="0"/>
              <a:t>9</a:t>
            </a:fld>
            <a:endParaRPr lang="es-MX"/>
          </a:p>
        </p:txBody>
      </p:sp>
    </p:spTree>
    <p:extLst>
      <p:ext uri="{BB962C8B-B14F-4D97-AF65-F5344CB8AC3E}">
        <p14:creationId xmlns:p14="http://schemas.microsoft.com/office/powerpoint/2010/main" val="3896418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O sea, entendemos algo importante. Dios condena fuertemente la homosexualidad. Dios usó a Israel para derrotar a las naciones vecinas de ellos porque eran perversas como Sodoma y Gomorra. La situación de Sodoma y Gomorra no era el único caso de homosexualismo. En este caso de Sodoma, eran 5 ciudades vecinas que también murieron por el mismo pecado, la misma perversidad.</a:t>
            </a:r>
          </a:p>
          <a:p>
            <a:r>
              <a:rPr lang="es-MX" dirty="0"/>
              <a:t>1Rey 14:24 Vinieron los homosexuales a Israel de la perversidad de las naciones paganas vecinas.</a:t>
            </a:r>
          </a:p>
          <a:p>
            <a:r>
              <a:rPr lang="es-MX" dirty="0"/>
              <a:t>1Rey 23:7 Metieron sodomitas y prostitución homosexual en la casa del Señor, en el Templo.</a:t>
            </a:r>
          </a:p>
        </p:txBody>
      </p:sp>
      <p:sp>
        <p:nvSpPr>
          <p:cNvPr id="4" name="Marcador de número de diapositiva 3"/>
          <p:cNvSpPr>
            <a:spLocks noGrp="1"/>
          </p:cNvSpPr>
          <p:nvPr>
            <p:ph type="sldNum" sz="quarter" idx="5"/>
          </p:nvPr>
        </p:nvSpPr>
        <p:spPr/>
        <p:txBody>
          <a:bodyPr/>
          <a:lstStyle/>
          <a:p>
            <a:fld id="{72F6BEBE-2D03-458E-B2BD-202D0788205B}" type="slidenum">
              <a:rPr lang="es-MX" smtClean="0"/>
              <a:t>10</a:t>
            </a:fld>
            <a:endParaRPr lang="es-MX"/>
          </a:p>
        </p:txBody>
      </p:sp>
    </p:spTree>
    <p:extLst>
      <p:ext uri="{BB962C8B-B14F-4D97-AF65-F5344CB8AC3E}">
        <p14:creationId xmlns:p14="http://schemas.microsoft.com/office/powerpoint/2010/main" val="318060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1DDFD2-0C38-487A-9039-8C3A3E19E09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44D3FBC2-27B0-4260-8070-2B01ABB702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91B999A-AA84-4D46-B58B-23B793EDD82D}"/>
              </a:ext>
            </a:extLst>
          </p:cNvPr>
          <p:cNvSpPr>
            <a:spLocks noGrp="1"/>
          </p:cNvSpPr>
          <p:nvPr>
            <p:ph type="dt" sz="half" idx="10"/>
          </p:nvPr>
        </p:nvSpPr>
        <p:spPr/>
        <p:txBody>
          <a:bodyPr/>
          <a:lstStyle/>
          <a:p>
            <a:fld id="{357726EE-69E8-4D37-96FF-483CBA91E89B}" type="datetimeFigureOut">
              <a:rPr lang="es-MX" smtClean="0"/>
              <a:t>02/05/2021</a:t>
            </a:fld>
            <a:endParaRPr lang="es-MX"/>
          </a:p>
        </p:txBody>
      </p:sp>
      <p:sp>
        <p:nvSpPr>
          <p:cNvPr id="5" name="Marcador de pie de página 4">
            <a:extLst>
              <a:ext uri="{FF2B5EF4-FFF2-40B4-BE49-F238E27FC236}">
                <a16:creationId xmlns:a16="http://schemas.microsoft.com/office/drawing/2014/main" id="{53A4E475-F0FB-4B16-86EB-0CB1ADDF190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67F088B-E992-4146-9B20-8AF17271C5AC}"/>
              </a:ext>
            </a:extLst>
          </p:cNvPr>
          <p:cNvSpPr>
            <a:spLocks noGrp="1"/>
          </p:cNvSpPr>
          <p:nvPr>
            <p:ph type="sldNum" sz="quarter" idx="12"/>
          </p:nvPr>
        </p:nvSpPr>
        <p:spPr/>
        <p:txBody>
          <a:bodyPr/>
          <a:lstStyle/>
          <a:p>
            <a:fld id="{C0E690D3-BBF3-4E9F-9555-C3EA105AE221}" type="slidenum">
              <a:rPr lang="es-MX" smtClean="0"/>
              <a:t>‹Nº›</a:t>
            </a:fld>
            <a:endParaRPr lang="es-MX"/>
          </a:p>
        </p:txBody>
      </p:sp>
    </p:spTree>
    <p:extLst>
      <p:ext uri="{BB962C8B-B14F-4D97-AF65-F5344CB8AC3E}">
        <p14:creationId xmlns:p14="http://schemas.microsoft.com/office/powerpoint/2010/main" val="3088275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3B4206-2D9E-44C8-86F2-131C155CE82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F8292CB-7CD1-4D89-A5B1-AD8190CC663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233D21D-DC83-4EBA-A335-1BECC5266859}"/>
              </a:ext>
            </a:extLst>
          </p:cNvPr>
          <p:cNvSpPr>
            <a:spLocks noGrp="1"/>
          </p:cNvSpPr>
          <p:nvPr>
            <p:ph type="dt" sz="half" idx="10"/>
          </p:nvPr>
        </p:nvSpPr>
        <p:spPr/>
        <p:txBody>
          <a:bodyPr/>
          <a:lstStyle/>
          <a:p>
            <a:fld id="{357726EE-69E8-4D37-96FF-483CBA91E89B}" type="datetimeFigureOut">
              <a:rPr lang="es-MX" smtClean="0"/>
              <a:t>02/05/2021</a:t>
            </a:fld>
            <a:endParaRPr lang="es-MX"/>
          </a:p>
        </p:txBody>
      </p:sp>
      <p:sp>
        <p:nvSpPr>
          <p:cNvPr id="5" name="Marcador de pie de página 4">
            <a:extLst>
              <a:ext uri="{FF2B5EF4-FFF2-40B4-BE49-F238E27FC236}">
                <a16:creationId xmlns:a16="http://schemas.microsoft.com/office/drawing/2014/main" id="{72083FA7-8CA9-4CBA-9015-D8272459745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DE16651-FA65-4FD4-A49E-7365343B9947}"/>
              </a:ext>
            </a:extLst>
          </p:cNvPr>
          <p:cNvSpPr>
            <a:spLocks noGrp="1"/>
          </p:cNvSpPr>
          <p:nvPr>
            <p:ph type="sldNum" sz="quarter" idx="12"/>
          </p:nvPr>
        </p:nvSpPr>
        <p:spPr/>
        <p:txBody>
          <a:bodyPr/>
          <a:lstStyle/>
          <a:p>
            <a:fld id="{C0E690D3-BBF3-4E9F-9555-C3EA105AE221}" type="slidenum">
              <a:rPr lang="es-MX" smtClean="0"/>
              <a:t>‹Nº›</a:t>
            </a:fld>
            <a:endParaRPr lang="es-MX"/>
          </a:p>
        </p:txBody>
      </p:sp>
    </p:spTree>
    <p:extLst>
      <p:ext uri="{BB962C8B-B14F-4D97-AF65-F5344CB8AC3E}">
        <p14:creationId xmlns:p14="http://schemas.microsoft.com/office/powerpoint/2010/main" val="1529044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8CED10C-B34D-4232-B36A-0E70F0BB178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98085B7-13CA-45A8-936E-39AF02532E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E10F1FF-E21E-4710-95CF-A544EE04AE6A}"/>
              </a:ext>
            </a:extLst>
          </p:cNvPr>
          <p:cNvSpPr>
            <a:spLocks noGrp="1"/>
          </p:cNvSpPr>
          <p:nvPr>
            <p:ph type="dt" sz="half" idx="10"/>
          </p:nvPr>
        </p:nvSpPr>
        <p:spPr/>
        <p:txBody>
          <a:bodyPr/>
          <a:lstStyle/>
          <a:p>
            <a:fld id="{357726EE-69E8-4D37-96FF-483CBA91E89B}" type="datetimeFigureOut">
              <a:rPr lang="es-MX" smtClean="0"/>
              <a:t>02/05/2021</a:t>
            </a:fld>
            <a:endParaRPr lang="es-MX"/>
          </a:p>
        </p:txBody>
      </p:sp>
      <p:sp>
        <p:nvSpPr>
          <p:cNvPr id="5" name="Marcador de pie de página 4">
            <a:extLst>
              <a:ext uri="{FF2B5EF4-FFF2-40B4-BE49-F238E27FC236}">
                <a16:creationId xmlns:a16="http://schemas.microsoft.com/office/drawing/2014/main" id="{0EB87F88-68E7-4A93-B41C-B23391D9D9F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886CF72-434D-45FD-A158-2862A4B8B212}"/>
              </a:ext>
            </a:extLst>
          </p:cNvPr>
          <p:cNvSpPr>
            <a:spLocks noGrp="1"/>
          </p:cNvSpPr>
          <p:nvPr>
            <p:ph type="sldNum" sz="quarter" idx="12"/>
          </p:nvPr>
        </p:nvSpPr>
        <p:spPr/>
        <p:txBody>
          <a:bodyPr/>
          <a:lstStyle/>
          <a:p>
            <a:fld id="{C0E690D3-BBF3-4E9F-9555-C3EA105AE221}" type="slidenum">
              <a:rPr lang="es-MX" smtClean="0"/>
              <a:t>‹Nº›</a:t>
            </a:fld>
            <a:endParaRPr lang="es-MX"/>
          </a:p>
        </p:txBody>
      </p:sp>
    </p:spTree>
    <p:extLst>
      <p:ext uri="{BB962C8B-B14F-4D97-AF65-F5344CB8AC3E}">
        <p14:creationId xmlns:p14="http://schemas.microsoft.com/office/powerpoint/2010/main" val="115317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0A43E-3BCD-4C9B-A254-12AF4D2E344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FF0A0A8-CED8-4272-BB71-CCF43E0DFE8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42B615F-D497-4755-8E67-CC3C6FA1EA1A}"/>
              </a:ext>
            </a:extLst>
          </p:cNvPr>
          <p:cNvSpPr>
            <a:spLocks noGrp="1"/>
          </p:cNvSpPr>
          <p:nvPr>
            <p:ph type="dt" sz="half" idx="10"/>
          </p:nvPr>
        </p:nvSpPr>
        <p:spPr/>
        <p:txBody>
          <a:bodyPr/>
          <a:lstStyle/>
          <a:p>
            <a:fld id="{357726EE-69E8-4D37-96FF-483CBA91E89B}" type="datetimeFigureOut">
              <a:rPr lang="es-MX" smtClean="0"/>
              <a:t>02/05/2021</a:t>
            </a:fld>
            <a:endParaRPr lang="es-MX"/>
          </a:p>
        </p:txBody>
      </p:sp>
      <p:sp>
        <p:nvSpPr>
          <p:cNvPr id="5" name="Marcador de pie de página 4">
            <a:extLst>
              <a:ext uri="{FF2B5EF4-FFF2-40B4-BE49-F238E27FC236}">
                <a16:creationId xmlns:a16="http://schemas.microsoft.com/office/drawing/2014/main" id="{85935675-0048-4F60-817D-7C0B271CE0D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253215E-C87C-4F72-A493-868BFECE4CE9}"/>
              </a:ext>
            </a:extLst>
          </p:cNvPr>
          <p:cNvSpPr>
            <a:spLocks noGrp="1"/>
          </p:cNvSpPr>
          <p:nvPr>
            <p:ph type="sldNum" sz="quarter" idx="12"/>
          </p:nvPr>
        </p:nvSpPr>
        <p:spPr/>
        <p:txBody>
          <a:bodyPr/>
          <a:lstStyle/>
          <a:p>
            <a:fld id="{C0E690D3-BBF3-4E9F-9555-C3EA105AE221}" type="slidenum">
              <a:rPr lang="es-MX" smtClean="0"/>
              <a:t>‹Nº›</a:t>
            </a:fld>
            <a:endParaRPr lang="es-MX"/>
          </a:p>
        </p:txBody>
      </p:sp>
    </p:spTree>
    <p:extLst>
      <p:ext uri="{BB962C8B-B14F-4D97-AF65-F5344CB8AC3E}">
        <p14:creationId xmlns:p14="http://schemas.microsoft.com/office/powerpoint/2010/main" val="426371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74B0FA-E732-4E61-8886-08C4F006960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C0F66C8-3077-4C8E-8D64-0F276D43FE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1D20911-58A5-4E72-A470-A6DEB2BB9F0D}"/>
              </a:ext>
            </a:extLst>
          </p:cNvPr>
          <p:cNvSpPr>
            <a:spLocks noGrp="1"/>
          </p:cNvSpPr>
          <p:nvPr>
            <p:ph type="dt" sz="half" idx="10"/>
          </p:nvPr>
        </p:nvSpPr>
        <p:spPr/>
        <p:txBody>
          <a:bodyPr/>
          <a:lstStyle/>
          <a:p>
            <a:fld id="{357726EE-69E8-4D37-96FF-483CBA91E89B}" type="datetimeFigureOut">
              <a:rPr lang="es-MX" smtClean="0"/>
              <a:t>02/05/2021</a:t>
            </a:fld>
            <a:endParaRPr lang="es-MX"/>
          </a:p>
        </p:txBody>
      </p:sp>
      <p:sp>
        <p:nvSpPr>
          <p:cNvPr id="5" name="Marcador de pie de página 4">
            <a:extLst>
              <a:ext uri="{FF2B5EF4-FFF2-40B4-BE49-F238E27FC236}">
                <a16:creationId xmlns:a16="http://schemas.microsoft.com/office/drawing/2014/main" id="{D94817AA-3C65-4443-A78D-F390A77B483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350748C-C9A6-409F-8B20-05E7D8D51FCB}"/>
              </a:ext>
            </a:extLst>
          </p:cNvPr>
          <p:cNvSpPr>
            <a:spLocks noGrp="1"/>
          </p:cNvSpPr>
          <p:nvPr>
            <p:ph type="sldNum" sz="quarter" idx="12"/>
          </p:nvPr>
        </p:nvSpPr>
        <p:spPr/>
        <p:txBody>
          <a:bodyPr/>
          <a:lstStyle/>
          <a:p>
            <a:fld id="{C0E690D3-BBF3-4E9F-9555-C3EA105AE221}" type="slidenum">
              <a:rPr lang="es-MX" smtClean="0"/>
              <a:t>‹Nº›</a:t>
            </a:fld>
            <a:endParaRPr lang="es-MX"/>
          </a:p>
        </p:txBody>
      </p:sp>
    </p:spTree>
    <p:extLst>
      <p:ext uri="{BB962C8B-B14F-4D97-AF65-F5344CB8AC3E}">
        <p14:creationId xmlns:p14="http://schemas.microsoft.com/office/powerpoint/2010/main" val="120237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1EB4BD-7270-4DBA-ADAC-CC23733CE9E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F65A2B1-DC4D-46CC-BA04-5A7EE591F84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28CA3F7-261F-4AFE-8CC3-CDD578D231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E140560D-5EBF-4B7E-92AD-225048D1EE05}"/>
              </a:ext>
            </a:extLst>
          </p:cNvPr>
          <p:cNvSpPr>
            <a:spLocks noGrp="1"/>
          </p:cNvSpPr>
          <p:nvPr>
            <p:ph type="dt" sz="half" idx="10"/>
          </p:nvPr>
        </p:nvSpPr>
        <p:spPr/>
        <p:txBody>
          <a:bodyPr/>
          <a:lstStyle/>
          <a:p>
            <a:fld id="{357726EE-69E8-4D37-96FF-483CBA91E89B}" type="datetimeFigureOut">
              <a:rPr lang="es-MX" smtClean="0"/>
              <a:t>02/05/2021</a:t>
            </a:fld>
            <a:endParaRPr lang="es-MX"/>
          </a:p>
        </p:txBody>
      </p:sp>
      <p:sp>
        <p:nvSpPr>
          <p:cNvPr id="6" name="Marcador de pie de página 5">
            <a:extLst>
              <a:ext uri="{FF2B5EF4-FFF2-40B4-BE49-F238E27FC236}">
                <a16:creationId xmlns:a16="http://schemas.microsoft.com/office/drawing/2014/main" id="{B5507181-E5D2-4C41-8AC8-E8FEC29BDAE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D4008D3-1116-4200-A877-628D08277C99}"/>
              </a:ext>
            </a:extLst>
          </p:cNvPr>
          <p:cNvSpPr>
            <a:spLocks noGrp="1"/>
          </p:cNvSpPr>
          <p:nvPr>
            <p:ph type="sldNum" sz="quarter" idx="12"/>
          </p:nvPr>
        </p:nvSpPr>
        <p:spPr/>
        <p:txBody>
          <a:bodyPr/>
          <a:lstStyle/>
          <a:p>
            <a:fld id="{C0E690D3-BBF3-4E9F-9555-C3EA105AE221}" type="slidenum">
              <a:rPr lang="es-MX" smtClean="0"/>
              <a:t>‹Nº›</a:t>
            </a:fld>
            <a:endParaRPr lang="es-MX"/>
          </a:p>
        </p:txBody>
      </p:sp>
    </p:spTree>
    <p:extLst>
      <p:ext uri="{BB962C8B-B14F-4D97-AF65-F5344CB8AC3E}">
        <p14:creationId xmlns:p14="http://schemas.microsoft.com/office/powerpoint/2010/main" val="59052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B9B2-F2BB-434D-9EB7-93B3744F25E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4771BEB-34A6-485D-AEAF-7AF638D79A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DC43A8-85D3-485B-9D6E-C900E27A6E7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5A296DDA-2543-49A5-A628-3A3C49A05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16B7083-70BB-427F-B2CD-CBD26B53D50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950108F6-4EB9-4878-B81A-729B94B1F8B6}"/>
              </a:ext>
            </a:extLst>
          </p:cNvPr>
          <p:cNvSpPr>
            <a:spLocks noGrp="1"/>
          </p:cNvSpPr>
          <p:nvPr>
            <p:ph type="dt" sz="half" idx="10"/>
          </p:nvPr>
        </p:nvSpPr>
        <p:spPr/>
        <p:txBody>
          <a:bodyPr/>
          <a:lstStyle/>
          <a:p>
            <a:fld id="{357726EE-69E8-4D37-96FF-483CBA91E89B}" type="datetimeFigureOut">
              <a:rPr lang="es-MX" smtClean="0"/>
              <a:t>02/05/2021</a:t>
            </a:fld>
            <a:endParaRPr lang="es-MX"/>
          </a:p>
        </p:txBody>
      </p:sp>
      <p:sp>
        <p:nvSpPr>
          <p:cNvPr id="8" name="Marcador de pie de página 7">
            <a:extLst>
              <a:ext uri="{FF2B5EF4-FFF2-40B4-BE49-F238E27FC236}">
                <a16:creationId xmlns:a16="http://schemas.microsoft.com/office/drawing/2014/main" id="{7C7CE628-B3C0-4C62-B124-41B11167AE2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181DB65-EC68-4580-970B-E4F9A7ADB460}"/>
              </a:ext>
            </a:extLst>
          </p:cNvPr>
          <p:cNvSpPr>
            <a:spLocks noGrp="1"/>
          </p:cNvSpPr>
          <p:nvPr>
            <p:ph type="sldNum" sz="quarter" idx="12"/>
          </p:nvPr>
        </p:nvSpPr>
        <p:spPr/>
        <p:txBody>
          <a:bodyPr/>
          <a:lstStyle/>
          <a:p>
            <a:fld id="{C0E690D3-BBF3-4E9F-9555-C3EA105AE221}" type="slidenum">
              <a:rPr lang="es-MX" smtClean="0"/>
              <a:t>‹Nº›</a:t>
            </a:fld>
            <a:endParaRPr lang="es-MX"/>
          </a:p>
        </p:txBody>
      </p:sp>
    </p:spTree>
    <p:extLst>
      <p:ext uri="{BB962C8B-B14F-4D97-AF65-F5344CB8AC3E}">
        <p14:creationId xmlns:p14="http://schemas.microsoft.com/office/powerpoint/2010/main" val="23601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90A1E7-5F68-4311-9887-3F096863768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A71DE382-F729-497E-9F82-568D21DA3033}"/>
              </a:ext>
            </a:extLst>
          </p:cNvPr>
          <p:cNvSpPr>
            <a:spLocks noGrp="1"/>
          </p:cNvSpPr>
          <p:nvPr>
            <p:ph type="dt" sz="half" idx="10"/>
          </p:nvPr>
        </p:nvSpPr>
        <p:spPr/>
        <p:txBody>
          <a:bodyPr/>
          <a:lstStyle/>
          <a:p>
            <a:fld id="{357726EE-69E8-4D37-96FF-483CBA91E89B}" type="datetimeFigureOut">
              <a:rPr lang="es-MX" smtClean="0"/>
              <a:t>02/05/2021</a:t>
            </a:fld>
            <a:endParaRPr lang="es-MX"/>
          </a:p>
        </p:txBody>
      </p:sp>
      <p:sp>
        <p:nvSpPr>
          <p:cNvPr id="4" name="Marcador de pie de página 3">
            <a:extLst>
              <a:ext uri="{FF2B5EF4-FFF2-40B4-BE49-F238E27FC236}">
                <a16:creationId xmlns:a16="http://schemas.microsoft.com/office/drawing/2014/main" id="{6481E8B6-A502-45D6-AB24-DE4CA2E6224E}"/>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2049145C-7C98-4066-8B89-BC8670AD0A3C}"/>
              </a:ext>
            </a:extLst>
          </p:cNvPr>
          <p:cNvSpPr>
            <a:spLocks noGrp="1"/>
          </p:cNvSpPr>
          <p:nvPr>
            <p:ph type="sldNum" sz="quarter" idx="12"/>
          </p:nvPr>
        </p:nvSpPr>
        <p:spPr/>
        <p:txBody>
          <a:bodyPr/>
          <a:lstStyle/>
          <a:p>
            <a:fld id="{C0E690D3-BBF3-4E9F-9555-C3EA105AE221}" type="slidenum">
              <a:rPr lang="es-MX" smtClean="0"/>
              <a:t>‹Nº›</a:t>
            </a:fld>
            <a:endParaRPr lang="es-MX"/>
          </a:p>
        </p:txBody>
      </p:sp>
    </p:spTree>
    <p:extLst>
      <p:ext uri="{BB962C8B-B14F-4D97-AF65-F5344CB8AC3E}">
        <p14:creationId xmlns:p14="http://schemas.microsoft.com/office/powerpoint/2010/main" val="263684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63204C-57EC-45FC-8365-34F3F74AF5CC}"/>
              </a:ext>
            </a:extLst>
          </p:cNvPr>
          <p:cNvSpPr>
            <a:spLocks noGrp="1"/>
          </p:cNvSpPr>
          <p:nvPr>
            <p:ph type="dt" sz="half" idx="10"/>
          </p:nvPr>
        </p:nvSpPr>
        <p:spPr/>
        <p:txBody>
          <a:bodyPr/>
          <a:lstStyle/>
          <a:p>
            <a:fld id="{357726EE-69E8-4D37-96FF-483CBA91E89B}" type="datetimeFigureOut">
              <a:rPr lang="es-MX" smtClean="0"/>
              <a:t>02/05/2021</a:t>
            </a:fld>
            <a:endParaRPr lang="es-MX"/>
          </a:p>
        </p:txBody>
      </p:sp>
      <p:sp>
        <p:nvSpPr>
          <p:cNvPr id="3" name="Marcador de pie de página 2">
            <a:extLst>
              <a:ext uri="{FF2B5EF4-FFF2-40B4-BE49-F238E27FC236}">
                <a16:creationId xmlns:a16="http://schemas.microsoft.com/office/drawing/2014/main" id="{E6155382-DE87-472B-96D0-A62284B4F2B7}"/>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D686CEE8-A3DB-4013-9581-44739C9DF691}"/>
              </a:ext>
            </a:extLst>
          </p:cNvPr>
          <p:cNvSpPr>
            <a:spLocks noGrp="1"/>
          </p:cNvSpPr>
          <p:nvPr>
            <p:ph type="sldNum" sz="quarter" idx="12"/>
          </p:nvPr>
        </p:nvSpPr>
        <p:spPr/>
        <p:txBody>
          <a:bodyPr/>
          <a:lstStyle/>
          <a:p>
            <a:fld id="{C0E690D3-BBF3-4E9F-9555-C3EA105AE221}" type="slidenum">
              <a:rPr lang="es-MX" smtClean="0"/>
              <a:t>‹Nº›</a:t>
            </a:fld>
            <a:endParaRPr lang="es-MX"/>
          </a:p>
        </p:txBody>
      </p:sp>
    </p:spTree>
    <p:extLst>
      <p:ext uri="{BB962C8B-B14F-4D97-AF65-F5344CB8AC3E}">
        <p14:creationId xmlns:p14="http://schemas.microsoft.com/office/powerpoint/2010/main" val="309265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419AC2-3708-4973-965A-49ABA6F5D34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801CFD2-314B-4862-8A32-1E45FDA867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CAC8CF9-DC75-48B0-91C0-EC76DD0A0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30CCA7-7D9B-4496-987A-FCAC00717107}"/>
              </a:ext>
            </a:extLst>
          </p:cNvPr>
          <p:cNvSpPr>
            <a:spLocks noGrp="1"/>
          </p:cNvSpPr>
          <p:nvPr>
            <p:ph type="dt" sz="half" idx="10"/>
          </p:nvPr>
        </p:nvSpPr>
        <p:spPr/>
        <p:txBody>
          <a:bodyPr/>
          <a:lstStyle/>
          <a:p>
            <a:fld id="{357726EE-69E8-4D37-96FF-483CBA91E89B}" type="datetimeFigureOut">
              <a:rPr lang="es-MX" smtClean="0"/>
              <a:t>02/05/2021</a:t>
            </a:fld>
            <a:endParaRPr lang="es-MX"/>
          </a:p>
        </p:txBody>
      </p:sp>
      <p:sp>
        <p:nvSpPr>
          <p:cNvPr id="6" name="Marcador de pie de página 5">
            <a:extLst>
              <a:ext uri="{FF2B5EF4-FFF2-40B4-BE49-F238E27FC236}">
                <a16:creationId xmlns:a16="http://schemas.microsoft.com/office/drawing/2014/main" id="{427FE4AF-E9B6-4AA2-8D6B-12EECDC7767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9181243-2990-46C8-B571-CB1BCE6B1003}"/>
              </a:ext>
            </a:extLst>
          </p:cNvPr>
          <p:cNvSpPr>
            <a:spLocks noGrp="1"/>
          </p:cNvSpPr>
          <p:nvPr>
            <p:ph type="sldNum" sz="quarter" idx="12"/>
          </p:nvPr>
        </p:nvSpPr>
        <p:spPr/>
        <p:txBody>
          <a:bodyPr/>
          <a:lstStyle/>
          <a:p>
            <a:fld id="{C0E690D3-BBF3-4E9F-9555-C3EA105AE221}" type="slidenum">
              <a:rPr lang="es-MX" smtClean="0"/>
              <a:t>‹Nº›</a:t>
            </a:fld>
            <a:endParaRPr lang="es-MX"/>
          </a:p>
        </p:txBody>
      </p:sp>
    </p:spTree>
    <p:extLst>
      <p:ext uri="{BB962C8B-B14F-4D97-AF65-F5344CB8AC3E}">
        <p14:creationId xmlns:p14="http://schemas.microsoft.com/office/powerpoint/2010/main" val="282634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35AB9B-69AC-49B4-85A3-3C42EC140A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7BB2FBCA-58A4-4698-90B2-B30C609A80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B85CC2B-C3F5-4F48-B2CB-2D4EEDA3E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AEF484A-9B0A-4112-95E8-73CB0A8DF2BB}"/>
              </a:ext>
            </a:extLst>
          </p:cNvPr>
          <p:cNvSpPr>
            <a:spLocks noGrp="1"/>
          </p:cNvSpPr>
          <p:nvPr>
            <p:ph type="dt" sz="half" idx="10"/>
          </p:nvPr>
        </p:nvSpPr>
        <p:spPr/>
        <p:txBody>
          <a:bodyPr/>
          <a:lstStyle/>
          <a:p>
            <a:fld id="{357726EE-69E8-4D37-96FF-483CBA91E89B}" type="datetimeFigureOut">
              <a:rPr lang="es-MX" smtClean="0"/>
              <a:t>02/05/2021</a:t>
            </a:fld>
            <a:endParaRPr lang="es-MX"/>
          </a:p>
        </p:txBody>
      </p:sp>
      <p:sp>
        <p:nvSpPr>
          <p:cNvPr id="6" name="Marcador de pie de página 5">
            <a:extLst>
              <a:ext uri="{FF2B5EF4-FFF2-40B4-BE49-F238E27FC236}">
                <a16:creationId xmlns:a16="http://schemas.microsoft.com/office/drawing/2014/main" id="{C81266B9-D356-4F78-9382-320B7AA3406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CBD0634-8CF2-47F0-8DEE-A2CEF31F4786}"/>
              </a:ext>
            </a:extLst>
          </p:cNvPr>
          <p:cNvSpPr>
            <a:spLocks noGrp="1"/>
          </p:cNvSpPr>
          <p:nvPr>
            <p:ph type="sldNum" sz="quarter" idx="12"/>
          </p:nvPr>
        </p:nvSpPr>
        <p:spPr/>
        <p:txBody>
          <a:bodyPr/>
          <a:lstStyle/>
          <a:p>
            <a:fld id="{C0E690D3-BBF3-4E9F-9555-C3EA105AE221}" type="slidenum">
              <a:rPr lang="es-MX" smtClean="0"/>
              <a:t>‹Nº›</a:t>
            </a:fld>
            <a:endParaRPr lang="es-MX"/>
          </a:p>
        </p:txBody>
      </p:sp>
    </p:spTree>
    <p:extLst>
      <p:ext uri="{BB962C8B-B14F-4D97-AF65-F5344CB8AC3E}">
        <p14:creationId xmlns:p14="http://schemas.microsoft.com/office/powerpoint/2010/main" val="3341288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04F846A-6BF4-4368-A179-995EC94FAF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1031956-5E22-4E45-956E-828334AD3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A77395E-4AED-405C-B42C-66274E5BDE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726EE-69E8-4D37-96FF-483CBA91E89B}" type="datetimeFigureOut">
              <a:rPr lang="es-MX" smtClean="0"/>
              <a:t>02/05/2021</a:t>
            </a:fld>
            <a:endParaRPr lang="es-MX"/>
          </a:p>
        </p:txBody>
      </p:sp>
      <p:sp>
        <p:nvSpPr>
          <p:cNvPr id="5" name="Marcador de pie de página 4">
            <a:extLst>
              <a:ext uri="{FF2B5EF4-FFF2-40B4-BE49-F238E27FC236}">
                <a16:creationId xmlns:a16="http://schemas.microsoft.com/office/drawing/2014/main" id="{0064FD41-AD2D-4C47-A984-23DDAAD8D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FC9DF80-B02C-4DC5-AE68-0031FC72ED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690D3-BBF3-4E9F-9555-C3EA105AE221}" type="slidenum">
              <a:rPr lang="es-MX" smtClean="0"/>
              <a:t>‹Nº›</a:t>
            </a:fld>
            <a:endParaRPr lang="es-MX"/>
          </a:p>
        </p:txBody>
      </p:sp>
    </p:spTree>
    <p:extLst>
      <p:ext uri="{BB962C8B-B14F-4D97-AF65-F5344CB8AC3E}">
        <p14:creationId xmlns:p14="http://schemas.microsoft.com/office/powerpoint/2010/main" val="1547845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bf-tlahuac.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A2F0226-48D4-4BB6-ACE4-F6548125EDE1}"/>
              </a:ext>
            </a:extLst>
          </p:cNvPr>
          <p:cNvSpPr>
            <a:spLocks noGrp="1"/>
          </p:cNvSpPr>
          <p:nvPr>
            <p:ph type="title"/>
          </p:nvPr>
        </p:nvSpPr>
        <p:spPr/>
        <p:txBody>
          <a:bodyPr/>
          <a:lstStyle/>
          <a:p>
            <a:r>
              <a:rPr lang="es-MX" dirty="0"/>
              <a:t>Temas de Hoy</a:t>
            </a:r>
          </a:p>
        </p:txBody>
      </p:sp>
      <p:sp>
        <p:nvSpPr>
          <p:cNvPr id="5" name="Marcador de contenido 4">
            <a:extLst>
              <a:ext uri="{FF2B5EF4-FFF2-40B4-BE49-F238E27FC236}">
                <a16:creationId xmlns:a16="http://schemas.microsoft.com/office/drawing/2014/main" id="{ABE9C0AD-DD21-4933-ABCA-8458343B34C4}"/>
              </a:ext>
            </a:extLst>
          </p:cNvPr>
          <p:cNvSpPr>
            <a:spLocks noGrp="1"/>
          </p:cNvSpPr>
          <p:nvPr>
            <p:ph idx="1"/>
          </p:nvPr>
        </p:nvSpPr>
        <p:spPr/>
        <p:txBody>
          <a:bodyPr/>
          <a:lstStyle/>
          <a:p>
            <a:r>
              <a:rPr lang="es-MX" dirty="0"/>
              <a:t>Introducción</a:t>
            </a:r>
          </a:p>
          <a:p>
            <a:r>
              <a:rPr lang="es-MX" dirty="0"/>
              <a:t>Poniéndose de acuerdo no cuenta</a:t>
            </a:r>
          </a:p>
          <a:p>
            <a:r>
              <a:rPr lang="es-MX" dirty="0"/>
              <a:t>¿De dónde provienen los </a:t>
            </a:r>
            <a:r>
              <a:rPr lang="es-MX" dirty="0" err="1"/>
              <a:t>gays</a:t>
            </a:r>
            <a:r>
              <a:rPr lang="es-MX" dirty="0"/>
              <a:t>?</a:t>
            </a:r>
          </a:p>
          <a:p>
            <a:r>
              <a:rPr lang="es-MX" dirty="0"/>
              <a:t>¿Qué es el pensar de un gay?</a:t>
            </a:r>
          </a:p>
          <a:p>
            <a:r>
              <a:rPr lang="es-MX" dirty="0"/>
              <a:t>Acomodándose con los </a:t>
            </a:r>
            <a:r>
              <a:rPr lang="es-MX" dirty="0" err="1"/>
              <a:t>gays</a:t>
            </a:r>
            <a:endParaRPr lang="es-MX" dirty="0"/>
          </a:p>
        </p:txBody>
      </p:sp>
    </p:spTree>
    <p:extLst>
      <p:ext uri="{BB962C8B-B14F-4D97-AF65-F5344CB8AC3E}">
        <p14:creationId xmlns:p14="http://schemas.microsoft.com/office/powerpoint/2010/main" val="421847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C77F120-7F60-4CB7-988C-03195003201D}"/>
              </a:ext>
            </a:extLst>
          </p:cNvPr>
          <p:cNvSpPr>
            <a:spLocks noGrp="1"/>
          </p:cNvSpPr>
          <p:nvPr>
            <p:ph type="title"/>
          </p:nvPr>
        </p:nvSpPr>
        <p:spPr>
          <a:xfrm>
            <a:off x="6392583" y="501651"/>
            <a:ext cx="4414848" cy="1716255"/>
          </a:xfrm>
        </p:spPr>
        <p:txBody>
          <a:bodyPr anchor="b">
            <a:normAutofit/>
          </a:bodyPr>
          <a:lstStyle/>
          <a:p>
            <a:r>
              <a:rPr lang="es-MX" sz="3900" dirty="0"/>
              <a:t>Hubo este problema en las naciones paganas</a:t>
            </a:r>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a caricatura de una persona&#10;&#10;Descripción generada automáticamente con confianza baja">
            <a:extLst>
              <a:ext uri="{FF2B5EF4-FFF2-40B4-BE49-F238E27FC236}">
                <a16:creationId xmlns:a16="http://schemas.microsoft.com/office/drawing/2014/main" id="{6F00875D-D190-4375-A38C-7196006902AF}"/>
              </a:ext>
            </a:extLst>
          </p:cNvPr>
          <p:cNvPicPr>
            <a:picLocks noChangeAspect="1"/>
          </p:cNvPicPr>
          <p:nvPr/>
        </p:nvPicPr>
        <p:blipFill rotWithShape="1">
          <a:blip r:embed="rId3">
            <a:extLst>
              <a:ext uri="{28A0092B-C50C-407E-A947-70E740481C1C}">
                <a14:useLocalDpi xmlns:a14="http://schemas.microsoft.com/office/drawing/2010/main" val="0"/>
              </a:ext>
            </a:extLst>
          </a:blip>
          <a:srcRect l="26852" r="31435"/>
          <a:stretch/>
        </p:blipFill>
        <p:spPr>
          <a:xfrm>
            <a:off x="279143" y="299509"/>
            <a:ext cx="5221625" cy="6258983"/>
          </a:xfrm>
          <a:prstGeom prst="rect">
            <a:avLst/>
          </a:prstGeom>
        </p:spPr>
      </p:pic>
      <p:sp>
        <p:nvSpPr>
          <p:cNvPr id="3" name="Marcador de contenido 2">
            <a:extLst>
              <a:ext uri="{FF2B5EF4-FFF2-40B4-BE49-F238E27FC236}">
                <a16:creationId xmlns:a16="http://schemas.microsoft.com/office/drawing/2014/main" id="{B649109C-5A1E-4178-8A98-FBFC25890DA6}"/>
              </a:ext>
            </a:extLst>
          </p:cNvPr>
          <p:cNvSpPr>
            <a:spLocks noGrp="1"/>
          </p:cNvSpPr>
          <p:nvPr>
            <p:ph idx="1"/>
          </p:nvPr>
        </p:nvSpPr>
        <p:spPr>
          <a:xfrm>
            <a:off x="6392583" y="2645922"/>
            <a:ext cx="4434721" cy="3710427"/>
          </a:xfrm>
        </p:spPr>
        <p:txBody>
          <a:bodyPr anchor="t">
            <a:normAutofit lnSpcReduction="10000"/>
          </a:bodyPr>
          <a:lstStyle/>
          <a:p>
            <a:r>
              <a:rPr lang="es-MX" sz="2000" b="1" dirty="0">
                <a:solidFill>
                  <a:schemeClr val="tx1">
                    <a:alpha val="80000"/>
                  </a:schemeClr>
                </a:solidFill>
              </a:rPr>
              <a:t>1 Reyes 14:24</a:t>
            </a:r>
            <a:r>
              <a:rPr lang="es-MX" sz="2000" dirty="0">
                <a:solidFill>
                  <a:schemeClr val="tx1">
                    <a:alpha val="80000"/>
                  </a:schemeClr>
                </a:solidFill>
              </a:rPr>
              <a:t> </a:t>
            </a:r>
            <a:r>
              <a:rPr lang="es-MX" sz="2000" i="1" dirty="0">
                <a:solidFill>
                  <a:schemeClr val="accent1">
                    <a:alpha val="80000"/>
                  </a:schemeClr>
                </a:solidFill>
              </a:rPr>
              <a:t>Hubo también </a:t>
            </a:r>
            <a:r>
              <a:rPr lang="es-MX" sz="2000" b="1" i="1" u="sng" dirty="0">
                <a:solidFill>
                  <a:srgbClr val="FF0000">
                    <a:alpha val="80000"/>
                  </a:srgbClr>
                </a:solidFill>
              </a:rPr>
              <a:t>sodomitas</a:t>
            </a:r>
            <a:r>
              <a:rPr lang="es-MX" sz="2000" i="1" dirty="0">
                <a:solidFill>
                  <a:schemeClr val="accent1">
                    <a:alpha val="80000"/>
                  </a:schemeClr>
                </a:solidFill>
              </a:rPr>
              <a:t> en la tierra, </a:t>
            </a:r>
            <a:r>
              <a:rPr lang="es-MX" sz="2000" b="1" i="1" u="sng" dirty="0">
                <a:solidFill>
                  <a:srgbClr val="FF0000">
                    <a:alpha val="80000"/>
                  </a:srgbClr>
                </a:solidFill>
              </a:rPr>
              <a:t>e hicieron conforme a todas las abominaciones de las naciones que Jehová había echado delante de los hijos de Israel</a:t>
            </a:r>
            <a:r>
              <a:rPr lang="es-MX" sz="2000" b="1" u="sng" dirty="0">
                <a:solidFill>
                  <a:schemeClr val="accent1">
                    <a:alpha val="80000"/>
                  </a:schemeClr>
                </a:solidFill>
              </a:rPr>
              <a:t>.</a:t>
            </a:r>
          </a:p>
          <a:p>
            <a:r>
              <a:rPr lang="es-MX" sz="2000" b="1" dirty="0">
                <a:solidFill>
                  <a:schemeClr val="tx1">
                    <a:alpha val="80000"/>
                  </a:schemeClr>
                </a:solidFill>
              </a:rPr>
              <a:t>1 Reyes 15:12 </a:t>
            </a:r>
            <a:r>
              <a:rPr lang="es-MX" sz="2000" i="1" dirty="0">
                <a:solidFill>
                  <a:schemeClr val="accent1">
                    <a:alpha val="80000"/>
                  </a:schemeClr>
                </a:solidFill>
              </a:rPr>
              <a:t>Porque quitó del país a los </a:t>
            </a:r>
            <a:r>
              <a:rPr lang="es-MX" sz="2000" b="1" i="1" u="sng" dirty="0">
                <a:solidFill>
                  <a:srgbClr val="FF0000">
                    <a:alpha val="80000"/>
                  </a:srgbClr>
                </a:solidFill>
              </a:rPr>
              <a:t>sodomitas</a:t>
            </a:r>
            <a:r>
              <a:rPr lang="es-MX" sz="2000" i="1" dirty="0">
                <a:solidFill>
                  <a:schemeClr val="accent1">
                    <a:alpha val="80000"/>
                  </a:schemeClr>
                </a:solidFill>
              </a:rPr>
              <a:t>, y quitó todos los ídolos que sus padre. habían hecho</a:t>
            </a:r>
            <a:r>
              <a:rPr lang="es-MX" sz="2000" dirty="0">
                <a:solidFill>
                  <a:schemeClr val="accent1">
                    <a:alpha val="80000"/>
                  </a:schemeClr>
                </a:solidFill>
              </a:rPr>
              <a:t>.</a:t>
            </a:r>
          </a:p>
          <a:p>
            <a:r>
              <a:rPr lang="es-MX" sz="2000" b="1" dirty="0">
                <a:solidFill>
                  <a:schemeClr val="tx1">
                    <a:alpha val="80000"/>
                  </a:schemeClr>
                </a:solidFill>
              </a:rPr>
              <a:t>1 Reyes 23:7 </a:t>
            </a:r>
            <a:r>
              <a:rPr lang="es-MX" sz="2000" i="1" dirty="0">
                <a:solidFill>
                  <a:schemeClr val="accent1">
                    <a:alpha val="80000"/>
                  </a:schemeClr>
                </a:solidFill>
              </a:rPr>
              <a:t>Además </a:t>
            </a:r>
            <a:r>
              <a:rPr lang="es-MX" sz="2000" b="1" i="1" u="sng" dirty="0">
                <a:solidFill>
                  <a:srgbClr val="FF0000">
                    <a:alpha val="80000"/>
                  </a:srgbClr>
                </a:solidFill>
              </a:rPr>
              <a:t>derribó los lugares de prostitución idolátrica (sodomitas) que estaban en la casa de Jehová,</a:t>
            </a:r>
            <a:r>
              <a:rPr lang="es-MX" sz="2000" i="1" dirty="0">
                <a:solidFill>
                  <a:schemeClr val="accent1">
                    <a:alpha val="80000"/>
                  </a:schemeClr>
                </a:solidFill>
              </a:rPr>
              <a:t> en los cuales tejían las mujeres tiendas para </a:t>
            </a:r>
            <a:r>
              <a:rPr lang="es-MX" sz="2000" i="1" dirty="0" err="1">
                <a:solidFill>
                  <a:schemeClr val="accent1">
                    <a:alpha val="80000"/>
                  </a:schemeClr>
                </a:solidFill>
              </a:rPr>
              <a:t>Asera</a:t>
            </a:r>
            <a:r>
              <a:rPr lang="es-MX" sz="2000" dirty="0">
                <a:solidFill>
                  <a:schemeClr val="accent1">
                    <a:alpha val="80000"/>
                  </a:schemeClr>
                </a:solidFill>
              </a:rPr>
              <a:t>.</a:t>
            </a:r>
          </a:p>
          <a:p>
            <a:endParaRPr lang="es-MX" sz="1700" dirty="0">
              <a:solidFill>
                <a:schemeClr val="accent1">
                  <a:alpha val="80000"/>
                </a:schemeClr>
              </a:solidFill>
            </a:endParaRPr>
          </a:p>
          <a:p>
            <a:endParaRPr lang="es-MX" sz="1700" dirty="0">
              <a:solidFill>
                <a:schemeClr val="tx1">
                  <a:alpha val="80000"/>
                </a:schemeClr>
              </a:solidFill>
            </a:endParaRP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63779"/>
      </p:ext>
    </p:extLst>
  </p:cSld>
  <p:clrMapOvr>
    <a:masterClrMapping/>
  </p:clrMapOvr>
  <mc:AlternateContent xmlns:mc="http://schemas.openxmlformats.org/markup-compatibility/2006">
    <mc:Choice xmlns:p14="http://schemas.microsoft.com/office/powerpoint/2010/main" Requires="p14">
      <p:transition spd="slow" p14:dur="3250">
        <p14:flip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DB5772FE-9F80-477A-A124-71EA53AF2E08}"/>
              </a:ext>
            </a:extLst>
          </p:cNvPr>
          <p:cNvPicPr>
            <a:picLocks noChangeAspect="1"/>
          </p:cNvPicPr>
          <p:nvPr/>
        </p:nvPicPr>
        <p:blipFill rotWithShape="1">
          <a:blip r:embed="rId3"/>
          <a:srcRect l="1790" r="4687" b="-2"/>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4" name="Freeform: Shape 13">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17E9F23-A9BC-4481-BCFC-F732C21B4D44}"/>
              </a:ext>
            </a:extLst>
          </p:cNvPr>
          <p:cNvSpPr>
            <a:spLocks noGrp="1"/>
          </p:cNvSpPr>
          <p:nvPr>
            <p:ph type="title"/>
          </p:nvPr>
        </p:nvSpPr>
        <p:spPr>
          <a:xfrm>
            <a:off x="374904" y="856488"/>
            <a:ext cx="4992624" cy="1243584"/>
          </a:xfrm>
        </p:spPr>
        <p:txBody>
          <a:bodyPr anchor="ctr">
            <a:normAutofit/>
          </a:bodyPr>
          <a:lstStyle/>
          <a:p>
            <a:r>
              <a:rPr lang="es-MX" sz="3400" dirty="0"/>
              <a:t>Se envanecieron…</a:t>
            </a:r>
          </a:p>
        </p:txBody>
      </p:sp>
      <p:sp>
        <p:nvSpPr>
          <p:cNvPr id="18" name="Rectangle 17">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19">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7D1AE54F-40A8-48F9-A010-BBB0C28B645A}"/>
              </a:ext>
            </a:extLst>
          </p:cNvPr>
          <p:cNvSpPr>
            <a:spLocks noGrp="1"/>
          </p:cNvSpPr>
          <p:nvPr>
            <p:ph idx="1"/>
          </p:nvPr>
        </p:nvSpPr>
        <p:spPr>
          <a:xfrm>
            <a:off x="374904" y="2308889"/>
            <a:ext cx="5065776" cy="4252284"/>
          </a:xfrm>
        </p:spPr>
        <p:txBody>
          <a:bodyPr anchor="t">
            <a:normAutofit fontScale="92500" lnSpcReduction="10000"/>
          </a:bodyPr>
          <a:lstStyle/>
          <a:p>
            <a:pPr marL="0" indent="0">
              <a:buNone/>
            </a:pPr>
            <a:r>
              <a:rPr lang="es-MX" sz="2400" b="1" dirty="0"/>
              <a:t>Romanos 1:19 </a:t>
            </a:r>
            <a:r>
              <a:rPr lang="es-MX" sz="2400" i="1" dirty="0">
                <a:solidFill>
                  <a:schemeClr val="accent1"/>
                </a:solidFill>
              </a:rPr>
              <a:t>porque lo que de Dios se conoce les es manifiesto, pues Dios se lo manifestó.</a:t>
            </a:r>
            <a:r>
              <a:rPr lang="es-MX" sz="2400" i="1" dirty="0"/>
              <a:t> </a:t>
            </a:r>
            <a:r>
              <a:rPr lang="es-MX" sz="2400" b="1" dirty="0"/>
              <a:t>20</a:t>
            </a:r>
            <a:r>
              <a:rPr lang="es-MX" sz="2400" i="1" dirty="0"/>
              <a:t> </a:t>
            </a:r>
            <a:r>
              <a:rPr lang="es-MX" sz="2400" i="1" dirty="0">
                <a:solidFill>
                  <a:schemeClr val="accent1"/>
                </a:solidFill>
              </a:rPr>
              <a:t>Porque </a:t>
            </a:r>
            <a:r>
              <a:rPr lang="es-MX" sz="2400" b="1" i="1" u="sng" dirty="0">
                <a:solidFill>
                  <a:schemeClr val="accent1"/>
                </a:solidFill>
              </a:rPr>
              <a:t>las cosas invisibles de él, su eterno poder y deidad, se hacen claramente visibles</a:t>
            </a:r>
            <a:r>
              <a:rPr lang="es-MX" sz="2400" b="1" i="1" dirty="0">
                <a:solidFill>
                  <a:schemeClr val="accent1"/>
                </a:solidFill>
              </a:rPr>
              <a:t> </a:t>
            </a:r>
            <a:r>
              <a:rPr lang="es-MX" sz="2400" i="1" dirty="0">
                <a:solidFill>
                  <a:schemeClr val="accent1"/>
                </a:solidFill>
              </a:rPr>
              <a:t>desde la creación del mundo, </a:t>
            </a:r>
            <a:r>
              <a:rPr lang="es-MX" sz="2400" b="1" i="1" u="sng" dirty="0">
                <a:solidFill>
                  <a:schemeClr val="accent1"/>
                </a:solidFill>
              </a:rPr>
              <a:t>siendo entendidas por medio de las cosas hechas</a:t>
            </a:r>
            <a:r>
              <a:rPr lang="es-MX" sz="2400" i="1" dirty="0">
                <a:solidFill>
                  <a:schemeClr val="accent1"/>
                </a:solidFill>
              </a:rPr>
              <a:t>, de modo «que no tienen» excusa</a:t>
            </a:r>
            <a:r>
              <a:rPr lang="es-MX" sz="2400" i="1" dirty="0"/>
              <a:t>. </a:t>
            </a:r>
            <a:r>
              <a:rPr lang="es-MX" sz="2400" b="1" dirty="0"/>
              <a:t>21</a:t>
            </a:r>
            <a:r>
              <a:rPr lang="es-MX" sz="2400" i="1" dirty="0"/>
              <a:t> </a:t>
            </a:r>
            <a:r>
              <a:rPr lang="es-MX" sz="2400" i="1" dirty="0">
                <a:solidFill>
                  <a:schemeClr val="accent1"/>
                </a:solidFill>
              </a:rPr>
              <a:t>Pues habiendo conocido a Dios,</a:t>
            </a:r>
            <a:r>
              <a:rPr lang="es-MX" sz="2400" i="1" dirty="0"/>
              <a:t> </a:t>
            </a:r>
            <a:r>
              <a:rPr lang="es-MX" sz="2400" b="1" i="1" u="sng" dirty="0">
                <a:solidFill>
                  <a:srgbClr val="FF0000"/>
                </a:solidFill>
              </a:rPr>
              <a:t>no le glorificaron como a Dios, ni le dieron gracias</a:t>
            </a:r>
            <a:r>
              <a:rPr lang="es-MX" sz="2400" i="1" dirty="0">
                <a:solidFill>
                  <a:schemeClr val="accent1"/>
                </a:solidFill>
              </a:rPr>
              <a:t>, </a:t>
            </a:r>
            <a:r>
              <a:rPr lang="es-MX" sz="2400" b="1" i="1" u="sng" dirty="0">
                <a:solidFill>
                  <a:srgbClr val="FF0000"/>
                </a:solidFill>
              </a:rPr>
              <a:t>sino que se envanecieron* en sus razonamientos, y su necio corazón fue entenebrecido.*</a:t>
            </a:r>
            <a:br>
              <a:rPr lang="es-MX" sz="2400" b="1" i="1" u="sng" dirty="0">
                <a:solidFill>
                  <a:srgbClr val="FF0000"/>
                </a:solidFill>
              </a:rPr>
            </a:br>
            <a:r>
              <a:rPr lang="es-MX" sz="2400" b="1" dirty="0"/>
              <a:t>22</a:t>
            </a:r>
            <a:r>
              <a:rPr lang="es-MX" sz="2400" i="1" dirty="0"/>
              <a:t> </a:t>
            </a:r>
            <a:r>
              <a:rPr lang="es-MX" sz="2400" b="1" i="1" u="sng" dirty="0">
                <a:solidFill>
                  <a:schemeClr val="accent1"/>
                </a:solidFill>
              </a:rPr>
              <a:t>Profesando ser sabios, se hicieron necios,</a:t>
            </a:r>
          </a:p>
          <a:p>
            <a:pPr marL="0" indent="0">
              <a:buNone/>
            </a:pPr>
            <a:r>
              <a:rPr lang="es-MX" sz="2100" b="1" u="sng" dirty="0">
                <a:solidFill>
                  <a:srgbClr val="FF0000"/>
                </a:solidFill>
              </a:rPr>
              <a:t>Desafiaron a Dios en lugar de obedecerle.</a:t>
            </a:r>
          </a:p>
        </p:txBody>
      </p:sp>
    </p:spTree>
    <p:extLst>
      <p:ext uri="{BB962C8B-B14F-4D97-AF65-F5344CB8AC3E}">
        <p14:creationId xmlns:p14="http://schemas.microsoft.com/office/powerpoint/2010/main" val="829117899"/>
      </p:ext>
    </p:extLst>
  </p:cSld>
  <p:clrMapOvr>
    <a:masterClrMapping/>
  </p:clrMapOvr>
  <mc:AlternateContent xmlns:mc="http://schemas.openxmlformats.org/markup-compatibility/2006">
    <mc:Choice xmlns:p14="http://schemas.microsoft.com/office/powerpoint/2010/main" Requires="p14">
      <p:transition spd="slow" p14:dur="4000">
        <p14:glitter pattern="hexagon"/>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3489610-0FC6-4A36-A8E7-8E1FAAB6763C}"/>
              </a:ext>
            </a:extLst>
          </p:cNvPr>
          <p:cNvSpPr>
            <a:spLocks noGrp="1"/>
          </p:cNvSpPr>
          <p:nvPr>
            <p:ph type="title"/>
          </p:nvPr>
        </p:nvSpPr>
        <p:spPr>
          <a:xfrm>
            <a:off x="838199" y="564211"/>
            <a:ext cx="4571999" cy="1165002"/>
          </a:xfrm>
        </p:spPr>
        <p:txBody>
          <a:bodyPr anchor="b">
            <a:normAutofit/>
          </a:bodyPr>
          <a:lstStyle/>
          <a:p>
            <a:r>
              <a:rPr lang="es-MX" sz="3600" dirty="0"/>
              <a:t>El Castigo de Dios</a:t>
            </a:r>
          </a:p>
        </p:txBody>
      </p:sp>
      <p:sp>
        <p:nvSpPr>
          <p:cNvPr id="3" name="Marcador de contenido 2">
            <a:extLst>
              <a:ext uri="{FF2B5EF4-FFF2-40B4-BE49-F238E27FC236}">
                <a16:creationId xmlns:a16="http://schemas.microsoft.com/office/drawing/2014/main" id="{A2EDFB2A-9C6C-48C6-8A13-0A4C9C93646B}"/>
              </a:ext>
            </a:extLst>
          </p:cNvPr>
          <p:cNvSpPr>
            <a:spLocks noGrp="1"/>
          </p:cNvSpPr>
          <p:nvPr>
            <p:ph idx="1"/>
          </p:nvPr>
        </p:nvSpPr>
        <p:spPr>
          <a:xfrm>
            <a:off x="838199" y="2055327"/>
            <a:ext cx="4571999" cy="3776975"/>
          </a:xfrm>
        </p:spPr>
        <p:txBody>
          <a:bodyPr>
            <a:normAutofit/>
          </a:bodyPr>
          <a:lstStyle/>
          <a:p>
            <a:pPr marL="0" indent="0">
              <a:buNone/>
            </a:pPr>
            <a:r>
              <a:rPr lang="es-MX" b="1" dirty="0"/>
              <a:t>Romanos 1:24</a:t>
            </a:r>
            <a:r>
              <a:rPr lang="es-MX" dirty="0"/>
              <a:t> </a:t>
            </a:r>
            <a:r>
              <a:rPr lang="es-MX" i="1" dirty="0">
                <a:solidFill>
                  <a:schemeClr val="accent1"/>
                </a:solidFill>
              </a:rPr>
              <a:t>Por lo cual también </a:t>
            </a:r>
            <a:r>
              <a:rPr lang="es-MX" b="1" i="1" u="sng" dirty="0">
                <a:solidFill>
                  <a:schemeClr val="accent1"/>
                </a:solidFill>
              </a:rPr>
              <a:t>Dios los entregó a la inmundicia, en las concupiscencias de sus corazones, </a:t>
            </a:r>
            <a:r>
              <a:rPr lang="es-MX" b="1" i="1" u="sng" dirty="0">
                <a:solidFill>
                  <a:srgbClr val="FF0000"/>
                </a:solidFill>
              </a:rPr>
              <a:t>de modo que deshonraron entre sí sus propios cuerpos,</a:t>
            </a:r>
            <a:r>
              <a:rPr lang="es-MX" dirty="0"/>
              <a:t> </a:t>
            </a:r>
            <a:r>
              <a:rPr lang="es-MX" b="1" dirty="0"/>
              <a:t>25</a:t>
            </a:r>
            <a:r>
              <a:rPr lang="es-MX" dirty="0"/>
              <a:t> </a:t>
            </a:r>
            <a:r>
              <a:rPr lang="es-MX" i="1" dirty="0"/>
              <a:t>​</a:t>
            </a:r>
            <a:r>
              <a:rPr lang="es-MX" i="1" dirty="0">
                <a:solidFill>
                  <a:schemeClr val="accent1"/>
                </a:solidFill>
              </a:rPr>
              <a:t>ya que cambiaron la verdad de Dios por la mentira…</a:t>
            </a:r>
          </a:p>
        </p:txBody>
      </p:sp>
      <p:pic>
        <p:nvPicPr>
          <p:cNvPr id="5" name="Imagen 4" descr="Un dibujo de un animal&#10;&#10;Descripción generada automáticamente con confianza baja">
            <a:extLst>
              <a:ext uri="{FF2B5EF4-FFF2-40B4-BE49-F238E27FC236}">
                <a16:creationId xmlns:a16="http://schemas.microsoft.com/office/drawing/2014/main" id="{1D697CB0-F0DB-4DD3-A5B4-BCF33CE1B23C}"/>
              </a:ext>
            </a:extLst>
          </p:cNvPr>
          <p:cNvPicPr>
            <a:picLocks noChangeAspect="1"/>
          </p:cNvPicPr>
          <p:nvPr/>
        </p:nvPicPr>
        <p:blipFill rotWithShape="1">
          <a:blip r:embed="rId3">
            <a:extLst>
              <a:ext uri="{28A0092B-C50C-407E-A947-70E740481C1C}">
                <a14:useLocalDpi xmlns:a14="http://schemas.microsoft.com/office/drawing/2010/main" val="0"/>
              </a:ext>
            </a:extLst>
          </a:blip>
          <a:srcRect l="2611" r="2877" b="-1"/>
          <a:stretch/>
        </p:blipFill>
        <p:spPr>
          <a:xfrm>
            <a:off x="6190488" y="566928"/>
            <a:ext cx="5157216" cy="5286197"/>
          </a:xfrm>
          <a:prstGeom prst="rect">
            <a:avLst/>
          </a:prstGeom>
        </p:spPr>
      </p:pic>
      <p:sp>
        <p:nvSpPr>
          <p:cNvPr id="12" name="Rectangle 11">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269431190"/>
      </p:ext>
    </p:extLst>
  </p:cSld>
  <p:clrMapOvr>
    <a:masterClrMapping/>
  </p:clrMapOvr>
  <mc:AlternateContent xmlns:mc="http://schemas.openxmlformats.org/markup-compatibility/2006">
    <mc:Choice xmlns:p14="http://schemas.microsoft.com/office/powerpoint/2010/main" Requires="p14">
      <p:transition spd="slow" p14:dur="3000">
        <p14:window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3489610-0FC6-4A36-A8E7-8E1FAAB6763C}"/>
              </a:ext>
            </a:extLst>
          </p:cNvPr>
          <p:cNvSpPr>
            <a:spLocks noGrp="1"/>
          </p:cNvSpPr>
          <p:nvPr>
            <p:ph type="title"/>
          </p:nvPr>
        </p:nvSpPr>
        <p:spPr>
          <a:xfrm>
            <a:off x="838199" y="564211"/>
            <a:ext cx="4571999" cy="1165002"/>
          </a:xfrm>
        </p:spPr>
        <p:txBody>
          <a:bodyPr anchor="b">
            <a:normAutofit/>
          </a:bodyPr>
          <a:lstStyle/>
          <a:p>
            <a:r>
              <a:rPr lang="es-MX" sz="3600" dirty="0"/>
              <a:t>El Castigo de Dios</a:t>
            </a:r>
          </a:p>
        </p:txBody>
      </p:sp>
      <p:sp>
        <p:nvSpPr>
          <p:cNvPr id="3" name="Marcador de contenido 2">
            <a:extLst>
              <a:ext uri="{FF2B5EF4-FFF2-40B4-BE49-F238E27FC236}">
                <a16:creationId xmlns:a16="http://schemas.microsoft.com/office/drawing/2014/main" id="{A2EDFB2A-9C6C-48C6-8A13-0A4C9C93646B}"/>
              </a:ext>
            </a:extLst>
          </p:cNvPr>
          <p:cNvSpPr>
            <a:spLocks noGrp="1"/>
          </p:cNvSpPr>
          <p:nvPr>
            <p:ph idx="1"/>
          </p:nvPr>
        </p:nvSpPr>
        <p:spPr>
          <a:xfrm>
            <a:off x="838199" y="1765583"/>
            <a:ext cx="4571999" cy="4066720"/>
          </a:xfrm>
        </p:spPr>
        <p:txBody>
          <a:bodyPr>
            <a:normAutofit fontScale="85000" lnSpcReduction="10000"/>
          </a:bodyPr>
          <a:lstStyle/>
          <a:p>
            <a:pPr marL="0" indent="0">
              <a:buNone/>
            </a:pPr>
            <a:r>
              <a:rPr lang="es-MX" dirty="0"/>
              <a:t>Su pecado era físico, sexual, cómo un hombre de meterse con una ramera, en contra de Cristo.</a:t>
            </a:r>
          </a:p>
          <a:p>
            <a:pPr marL="0" indent="0">
              <a:buNone/>
            </a:pPr>
            <a:r>
              <a:rPr lang="es-MX" b="1" dirty="0"/>
              <a:t>1Cor 6:15</a:t>
            </a:r>
            <a:r>
              <a:rPr lang="es-MX" dirty="0"/>
              <a:t> </a:t>
            </a:r>
            <a:r>
              <a:rPr lang="es-MX" i="1" dirty="0">
                <a:solidFill>
                  <a:schemeClr val="accent1"/>
                </a:solidFill>
              </a:rPr>
              <a:t>¿No sabéis que vuestros cuerpos </a:t>
            </a:r>
            <a:r>
              <a:rPr lang="es-MX" b="1" i="1" u="sng" dirty="0">
                <a:solidFill>
                  <a:srgbClr val="FF0000"/>
                </a:solidFill>
              </a:rPr>
              <a:t>son miembros de Cristo</a:t>
            </a:r>
            <a:r>
              <a:rPr lang="es-MX" i="1" dirty="0">
                <a:solidFill>
                  <a:schemeClr val="accent1"/>
                </a:solidFill>
              </a:rPr>
              <a:t>? ¿Quitaré, pues, los miembros de Cristo y los haré miembros de una ramera? De ningún modo. </a:t>
            </a:r>
            <a:r>
              <a:rPr lang="es-MX" b="1" dirty="0"/>
              <a:t>16</a:t>
            </a:r>
            <a:r>
              <a:rPr lang="es-MX" dirty="0">
                <a:solidFill>
                  <a:schemeClr val="accent1"/>
                </a:solidFill>
              </a:rPr>
              <a:t> </a:t>
            </a:r>
            <a:r>
              <a:rPr lang="es-MX" b="1" i="1" u="sng" dirty="0">
                <a:solidFill>
                  <a:srgbClr val="FF0000"/>
                </a:solidFill>
              </a:rPr>
              <a:t>¿O no sabéis que el que se une con una ramera, es un cuerpo con ella? </a:t>
            </a:r>
            <a:r>
              <a:rPr lang="es-MX" i="1" dirty="0">
                <a:solidFill>
                  <a:schemeClr val="accent1"/>
                </a:solidFill>
              </a:rPr>
              <a:t>Porque dice: Los dos serán una sola carne.</a:t>
            </a:r>
            <a:endParaRPr lang="es-MX" dirty="0">
              <a:solidFill>
                <a:schemeClr val="accent1"/>
              </a:solidFill>
            </a:endParaRPr>
          </a:p>
        </p:txBody>
      </p:sp>
      <p:pic>
        <p:nvPicPr>
          <p:cNvPr id="5" name="Imagen 4" descr="Un dibujo de un animal&#10;&#10;Descripción generada automáticamente con confianza baja">
            <a:extLst>
              <a:ext uri="{FF2B5EF4-FFF2-40B4-BE49-F238E27FC236}">
                <a16:creationId xmlns:a16="http://schemas.microsoft.com/office/drawing/2014/main" id="{1D697CB0-F0DB-4DD3-A5B4-BCF33CE1B23C}"/>
              </a:ext>
            </a:extLst>
          </p:cNvPr>
          <p:cNvPicPr>
            <a:picLocks noChangeAspect="1"/>
          </p:cNvPicPr>
          <p:nvPr/>
        </p:nvPicPr>
        <p:blipFill rotWithShape="1">
          <a:blip r:embed="rId3">
            <a:extLst>
              <a:ext uri="{28A0092B-C50C-407E-A947-70E740481C1C}">
                <a14:useLocalDpi xmlns:a14="http://schemas.microsoft.com/office/drawing/2010/main" val="0"/>
              </a:ext>
            </a:extLst>
          </a:blip>
          <a:srcRect l="2611" r="2877" b="-1"/>
          <a:stretch/>
        </p:blipFill>
        <p:spPr>
          <a:xfrm>
            <a:off x="6190488" y="566928"/>
            <a:ext cx="5157216" cy="5286197"/>
          </a:xfrm>
          <a:prstGeom prst="rect">
            <a:avLst/>
          </a:prstGeom>
        </p:spPr>
      </p:pic>
      <p:sp>
        <p:nvSpPr>
          <p:cNvPr id="12" name="Rectangle 11">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61162829"/>
      </p:ext>
    </p:extLst>
  </p:cSld>
  <p:clrMapOvr>
    <a:masterClrMapping/>
  </p:clrMapOvr>
  <mc:AlternateContent xmlns:mc="http://schemas.openxmlformats.org/markup-compatibility/2006">
    <mc:Choice xmlns:p14="http://schemas.microsoft.com/office/powerpoint/2010/main" Requires="p14">
      <p:transition spd="slow" p14:dur="3000">
        <p14:window dir="ver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6C79667-C165-4CDE-AB2E-DEF70F6CC99F}"/>
              </a:ext>
            </a:extLst>
          </p:cNvPr>
          <p:cNvSpPr>
            <a:spLocks noGrp="1"/>
          </p:cNvSpPr>
          <p:nvPr>
            <p:ph type="title"/>
          </p:nvPr>
        </p:nvSpPr>
        <p:spPr>
          <a:xfrm>
            <a:off x="640080" y="325369"/>
            <a:ext cx="4368602" cy="1956841"/>
          </a:xfrm>
        </p:spPr>
        <p:txBody>
          <a:bodyPr anchor="b">
            <a:normAutofit/>
          </a:bodyPr>
          <a:lstStyle/>
          <a:p>
            <a:r>
              <a:rPr lang="es-MX" sz="4200" dirty="0"/>
              <a:t>Vienen desde gente que </a:t>
            </a:r>
            <a:br>
              <a:rPr lang="es-MX" sz="4200" dirty="0"/>
            </a:br>
            <a:r>
              <a:rPr lang="es-MX" sz="4200" dirty="0"/>
              <a:t>desafían a Dios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0A4641CA-AFDC-4530-95F0-97A99A258FE9}"/>
              </a:ext>
            </a:extLst>
          </p:cNvPr>
          <p:cNvSpPr>
            <a:spLocks noGrp="1"/>
          </p:cNvSpPr>
          <p:nvPr>
            <p:ph idx="1"/>
          </p:nvPr>
        </p:nvSpPr>
        <p:spPr>
          <a:xfrm>
            <a:off x="640080" y="2872899"/>
            <a:ext cx="4243589" cy="3659732"/>
          </a:xfrm>
        </p:spPr>
        <p:txBody>
          <a:bodyPr>
            <a:normAutofit fontScale="92500" lnSpcReduction="10000"/>
          </a:bodyPr>
          <a:lstStyle/>
          <a:p>
            <a:pPr marL="0" indent="0">
              <a:buNone/>
            </a:pPr>
            <a:r>
              <a:rPr lang="es-MX" sz="2400" b="1" dirty="0"/>
              <a:t>Romanos 1:26 </a:t>
            </a:r>
            <a:r>
              <a:rPr lang="es-MX" sz="2400" i="1" dirty="0">
                <a:solidFill>
                  <a:schemeClr val="accent1"/>
                </a:solidFill>
              </a:rPr>
              <a:t>Por esto Dios los entregó a pasiones vergonzosas; pues </a:t>
            </a:r>
            <a:r>
              <a:rPr lang="es-MX" sz="2400" i="1" dirty="0">
                <a:solidFill>
                  <a:srgbClr val="FF0000"/>
                </a:solidFill>
              </a:rPr>
              <a:t>aun </a:t>
            </a:r>
            <a:r>
              <a:rPr lang="es-MX" sz="2400" b="1" i="1" u="sng" dirty="0">
                <a:solidFill>
                  <a:srgbClr val="FF0000"/>
                </a:solidFill>
              </a:rPr>
              <a:t>sus mujeres cambiaron el uso natural por el que es contra naturaleza</a:t>
            </a:r>
            <a:r>
              <a:rPr lang="es-MX" sz="2400" i="1" dirty="0">
                <a:solidFill>
                  <a:schemeClr val="accent1"/>
                </a:solidFill>
              </a:rPr>
              <a:t>, </a:t>
            </a:r>
            <a:r>
              <a:rPr lang="es-MX" sz="2400" b="1" dirty="0"/>
              <a:t>27</a:t>
            </a:r>
            <a:r>
              <a:rPr lang="es-MX" sz="2400" dirty="0"/>
              <a:t> </a:t>
            </a:r>
            <a:r>
              <a:rPr lang="es-MX" sz="2400" i="1" dirty="0">
                <a:solidFill>
                  <a:schemeClr val="accent1"/>
                </a:solidFill>
              </a:rPr>
              <a:t>y de igual modo también </a:t>
            </a:r>
            <a:r>
              <a:rPr lang="es-MX" sz="2400" b="1" i="1" u="sng" dirty="0">
                <a:solidFill>
                  <a:srgbClr val="FF0000"/>
                </a:solidFill>
              </a:rPr>
              <a:t>los hombres, dejando el uso natural de la mujer, se encendieron en su lascivia unos con otros, cometiendo hechos vergonzosos hombres con hombres, y recibiendo en sí mismos la retribución debida a su extravío</a:t>
            </a:r>
            <a:r>
              <a:rPr lang="es-MX" sz="2400" dirty="0">
                <a:solidFill>
                  <a:srgbClr val="FF0000"/>
                </a:solidFill>
              </a:rPr>
              <a:t>.</a:t>
            </a:r>
          </a:p>
          <a:p>
            <a:pPr marL="0" indent="0">
              <a:buNone/>
            </a:pPr>
            <a:endParaRPr lang="es-MX" sz="2000" dirty="0"/>
          </a:p>
        </p:txBody>
      </p:sp>
      <p:pic>
        <p:nvPicPr>
          <p:cNvPr id="5" name="Imagen 4">
            <a:extLst>
              <a:ext uri="{FF2B5EF4-FFF2-40B4-BE49-F238E27FC236}">
                <a16:creationId xmlns:a16="http://schemas.microsoft.com/office/drawing/2014/main" id="{0459FB57-B5BA-4296-8F1C-3578CAFEDC0D}"/>
              </a:ext>
            </a:extLst>
          </p:cNvPr>
          <p:cNvPicPr>
            <a:picLocks noChangeAspect="1"/>
          </p:cNvPicPr>
          <p:nvPr/>
        </p:nvPicPr>
        <p:blipFill rotWithShape="1">
          <a:blip r:embed="rId3"/>
          <a:srcRect t="6879" r="-1" b="1173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116597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fallOve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38C2FF8-E8B2-42EE-81D2-1E3D1AEA846A}"/>
              </a:ext>
            </a:extLst>
          </p:cNvPr>
          <p:cNvSpPr>
            <a:spLocks noGrp="1"/>
          </p:cNvSpPr>
          <p:nvPr>
            <p:ph type="title"/>
          </p:nvPr>
        </p:nvSpPr>
        <p:spPr>
          <a:xfrm>
            <a:off x="5297762" y="329184"/>
            <a:ext cx="6251110" cy="1783080"/>
          </a:xfrm>
        </p:spPr>
        <p:txBody>
          <a:bodyPr anchor="b">
            <a:normAutofit fontScale="90000"/>
          </a:bodyPr>
          <a:lstStyle/>
          <a:p>
            <a:r>
              <a:rPr lang="es-MX" sz="5400" dirty="0"/>
              <a:t>Rechazaron a Dios, y Dios les rechazará a ellos</a:t>
            </a:r>
          </a:p>
        </p:txBody>
      </p:sp>
      <p:pic>
        <p:nvPicPr>
          <p:cNvPr id="5" name="Imagen 4" descr="Un dibujo de una persona&#10;&#10;Descripción generada automáticamente con confianza baja">
            <a:extLst>
              <a:ext uri="{FF2B5EF4-FFF2-40B4-BE49-F238E27FC236}">
                <a16:creationId xmlns:a16="http://schemas.microsoft.com/office/drawing/2014/main" id="{8CFC1382-F4F6-42D3-869A-B3F336CABFAC}"/>
              </a:ext>
            </a:extLst>
          </p:cNvPr>
          <p:cNvPicPr>
            <a:picLocks noChangeAspect="1"/>
          </p:cNvPicPr>
          <p:nvPr/>
        </p:nvPicPr>
        <p:blipFill rotWithShape="1">
          <a:blip r:embed="rId3">
            <a:extLst>
              <a:ext uri="{28A0092B-C50C-407E-A947-70E740481C1C}">
                <a14:useLocalDpi xmlns:a14="http://schemas.microsoft.com/office/drawing/2010/main" val="0"/>
              </a:ext>
            </a:extLst>
          </a:blip>
          <a:srcRect l="34436" r="2057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7BE3A5F-8F10-4227-BAEC-B22D624BCF2E}"/>
              </a:ext>
            </a:extLst>
          </p:cNvPr>
          <p:cNvSpPr>
            <a:spLocks noGrp="1"/>
          </p:cNvSpPr>
          <p:nvPr>
            <p:ph idx="1"/>
          </p:nvPr>
        </p:nvSpPr>
        <p:spPr>
          <a:xfrm>
            <a:off x="5297762" y="2706624"/>
            <a:ext cx="6251110" cy="3822192"/>
          </a:xfrm>
        </p:spPr>
        <p:txBody>
          <a:bodyPr>
            <a:normAutofit/>
          </a:bodyPr>
          <a:lstStyle/>
          <a:p>
            <a:pPr marL="0" indent="0">
              <a:buNone/>
            </a:pPr>
            <a:r>
              <a:rPr lang="es-MX" sz="2400" b="1" dirty="0"/>
              <a:t>Romanos 1:28 </a:t>
            </a:r>
            <a:r>
              <a:rPr lang="es-MX" sz="2400" i="1" dirty="0">
                <a:solidFill>
                  <a:schemeClr val="accent1"/>
                </a:solidFill>
              </a:rPr>
              <a:t>Y </a:t>
            </a:r>
            <a:r>
              <a:rPr lang="es-MX" sz="2400" b="1" i="1" u="sng" dirty="0">
                <a:solidFill>
                  <a:schemeClr val="accent1"/>
                </a:solidFill>
              </a:rPr>
              <a:t>como ellos no aprobaron tener en cuenta a Dios, Dios los entregó a una mente reprobada*, para hacer cosas que no convienen</a:t>
            </a:r>
            <a:r>
              <a:rPr lang="es-MX" sz="2400" i="1" dirty="0">
                <a:solidFill>
                  <a:schemeClr val="accent1"/>
                </a:solidFill>
              </a:rPr>
              <a:t>; </a:t>
            </a:r>
            <a:r>
              <a:rPr lang="es-MX" sz="2400" b="1" dirty="0"/>
              <a:t>29 </a:t>
            </a:r>
            <a:r>
              <a:rPr lang="es-MX" sz="2400" i="1" dirty="0">
                <a:solidFill>
                  <a:schemeClr val="accent1"/>
                </a:solidFill>
              </a:rPr>
              <a:t>«estando atestados» de toda injusticia, fornicación, perversidad, … engaños y malignidades;</a:t>
            </a:r>
            <a:r>
              <a:rPr lang="es-MX" sz="2400" dirty="0">
                <a:solidFill>
                  <a:schemeClr val="accent1"/>
                </a:solidFill>
              </a:rPr>
              <a:t> </a:t>
            </a:r>
            <a:r>
              <a:rPr lang="es-MX" sz="2400" b="1" dirty="0"/>
              <a:t>30</a:t>
            </a:r>
            <a:r>
              <a:rPr lang="es-MX" sz="2400" dirty="0"/>
              <a:t>… </a:t>
            </a:r>
            <a:r>
              <a:rPr lang="es-MX" sz="2400" i="1" dirty="0">
                <a:solidFill>
                  <a:schemeClr val="accent1"/>
                </a:solidFill>
              </a:rPr>
              <a:t>«aborrecedores de Dios,» injuriosos, soberbios, altivos, inventores de males…</a:t>
            </a:r>
            <a:r>
              <a:rPr lang="es-MX" sz="2400" dirty="0">
                <a:solidFill>
                  <a:schemeClr val="accent1"/>
                </a:solidFill>
              </a:rPr>
              <a:t> </a:t>
            </a:r>
            <a:r>
              <a:rPr lang="es-MX" sz="2400" b="1" dirty="0"/>
              <a:t>32</a:t>
            </a:r>
            <a:r>
              <a:rPr lang="es-MX" sz="2400" dirty="0"/>
              <a:t> </a:t>
            </a:r>
            <a:r>
              <a:rPr lang="es-MX" sz="2400" i="1" dirty="0">
                <a:solidFill>
                  <a:schemeClr val="accent1"/>
                </a:solidFill>
              </a:rPr>
              <a:t>quienes habiendo entendido el juicio de Dios, </a:t>
            </a:r>
            <a:r>
              <a:rPr lang="es-MX" sz="2400" b="1" i="1" u="sng" dirty="0">
                <a:solidFill>
                  <a:schemeClr val="accent1"/>
                </a:solidFill>
              </a:rPr>
              <a:t>que los que practican tales cosas son dignos de muerte</a:t>
            </a:r>
            <a:r>
              <a:rPr lang="es-MX" sz="2400" i="1" dirty="0">
                <a:solidFill>
                  <a:schemeClr val="accent1"/>
                </a:solidFill>
              </a:rPr>
              <a:t>, </a:t>
            </a:r>
            <a:r>
              <a:rPr lang="es-MX" sz="2400" b="1" i="1" u="sng" dirty="0">
                <a:solidFill>
                  <a:srgbClr val="FF0000"/>
                </a:solidFill>
              </a:rPr>
              <a:t>no sólo las hacen</a:t>
            </a:r>
            <a:r>
              <a:rPr lang="es-MX" sz="2400" i="1" dirty="0">
                <a:solidFill>
                  <a:srgbClr val="FF0000"/>
                </a:solidFill>
              </a:rPr>
              <a:t>, </a:t>
            </a:r>
            <a:r>
              <a:rPr lang="es-MX" sz="2400" b="1" i="1" u="sng" dirty="0">
                <a:solidFill>
                  <a:srgbClr val="FF0000"/>
                </a:solidFill>
              </a:rPr>
              <a:t>sino que también se complacen con los que las practican</a:t>
            </a:r>
            <a:r>
              <a:rPr lang="es-MX" sz="2400" i="1" dirty="0"/>
              <a:t>.</a:t>
            </a:r>
          </a:p>
          <a:p>
            <a:pPr marL="0" indent="0">
              <a:buNone/>
            </a:pPr>
            <a:endParaRPr lang="es-MX" sz="2000" dirty="0"/>
          </a:p>
        </p:txBody>
      </p:sp>
    </p:spTree>
    <p:extLst>
      <p:ext uri="{BB962C8B-B14F-4D97-AF65-F5344CB8AC3E}">
        <p14:creationId xmlns:p14="http://schemas.microsoft.com/office/powerpoint/2010/main" val="13912143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fallOve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B81F856-DF81-48ED-BDB8-612C398764AD}"/>
              </a:ext>
            </a:extLst>
          </p:cNvPr>
          <p:cNvSpPr>
            <a:spLocks noGrp="1"/>
          </p:cNvSpPr>
          <p:nvPr>
            <p:ph type="title"/>
          </p:nvPr>
        </p:nvSpPr>
        <p:spPr>
          <a:xfrm>
            <a:off x="838199" y="564211"/>
            <a:ext cx="4571999" cy="1165002"/>
          </a:xfrm>
        </p:spPr>
        <p:txBody>
          <a:bodyPr anchor="b">
            <a:normAutofit/>
          </a:bodyPr>
          <a:lstStyle/>
          <a:p>
            <a:r>
              <a:rPr lang="es-MX" sz="3600" dirty="0"/>
              <a:t>Los de Sodoma eran depredadores sexuales</a:t>
            </a:r>
          </a:p>
        </p:txBody>
      </p:sp>
      <p:sp>
        <p:nvSpPr>
          <p:cNvPr id="3" name="Marcador de contenido 2">
            <a:extLst>
              <a:ext uri="{FF2B5EF4-FFF2-40B4-BE49-F238E27FC236}">
                <a16:creationId xmlns:a16="http://schemas.microsoft.com/office/drawing/2014/main" id="{43B719E0-A7C6-4215-B22F-41DCE3816CED}"/>
              </a:ext>
            </a:extLst>
          </p:cNvPr>
          <p:cNvSpPr>
            <a:spLocks noGrp="1"/>
          </p:cNvSpPr>
          <p:nvPr>
            <p:ph idx="1"/>
          </p:nvPr>
        </p:nvSpPr>
        <p:spPr>
          <a:xfrm>
            <a:off x="838199" y="2055327"/>
            <a:ext cx="4571999" cy="3776975"/>
          </a:xfrm>
        </p:spPr>
        <p:txBody>
          <a:bodyPr>
            <a:normAutofit fontScale="92500" lnSpcReduction="20000"/>
          </a:bodyPr>
          <a:lstStyle/>
          <a:p>
            <a:pPr marL="0" indent="0">
              <a:buNone/>
            </a:pPr>
            <a:r>
              <a:rPr lang="es-MX" sz="3000" b="1" dirty="0"/>
              <a:t>Génesis 19:4 </a:t>
            </a:r>
            <a:r>
              <a:rPr lang="es-MX" sz="3000" i="1" dirty="0"/>
              <a:t>Pero antes que se acostasen, rodearon la casa los hombres de la ciudad, los varones de Sodoma, todo el pueblo junto, desde el más joven hasta el más viejo</a:t>
            </a:r>
            <a:r>
              <a:rPr lang="es-MX" sz="3000" dirty="0"/>
              <a:t>. </a:t>
            </a:r>
            <a:r>
              <a:rPr lang="es-MX" sz="3000" b="1" dirty="0"/>
              <a:t>5</a:t>
            </a:r>
            <a:r>
              <a:rPr lang="es-MX" sz="3000" dirty="0"/>
              <a:t> </a:t>
            </a:r>
            <a:r>
              <a:rPr lang="es-MX" sz="3000" i="1" dirty="0"/>
              <a:t>Y llamaron a Lot, y le dijeron: </a:t>
            </a:r>
            <a:r>
              <a:rPr lang="es-MX" sz="3000" b="1" i="1" u="sng" dirty="0"/>
              <a:t>¿Dónde están los varones que vinieron a ti esta noche? Sácalos, para que los conozcamos</a:t>
            </a:r>
            <a:r>
              <a:rPr lang="es-MX" sz="3000" dirty="0"/>
              <a:t>. </a:t>
            </a:r>
          </a:p>
          <a:p>
            <a:pPr marL="0" indent="0">
              <a:buNone/>
            </a:pPr>
            <a:endParaRPr lang="es-MX" sz="1800" dirty="0"/>
          </a:p>
        </p:txBody>
      </p:sp>
      <p:pic>
        <p:nvPicPr>
          <p:cNvPr id="5" name="Imagen 4" descr="Una multitud de gente&#10;&#10;Descripción generada automáticamente">
            <a:extLst>
              <a:ext uri="{FF2B5EF4-FFF2-40B4-BE49-F238E27FC236}">
                <a16:creationId xmlns:a16="http://schemas.microsoft.com/office/drawing/2014/main" id="{A81DDAA8-E2F4-4A6C-955F-A7C091B6A1F2}"/>
              </a:ext>
            </a:extLst>
          </p:cNvPr>
          <p:cNvPicPr>
            <a:picLocks noChangeAspect="1"/>
          </p:cNvPicPr>
          <p:nvPr/>
        </p:nvPicPr>
        <p:blipFill rotWithShape="1">
          <a:blip r:embed="rId3">
            <a:extLst>
              <a:ext uri="{28A0092B-C50C-407E-A947-70E740481C1C}">
                <a14:useLocalDpi xmlns:a14="http://schemas.microsoft.com/office/drawing/2010/main" val="0"/>
              </a:ext>
            </a:extLst>
          </a:blip>
          <a:srcRect l="16667" r="28455" b="-1"/>
          <a:stretch/>
        </p:blipFill>
        <p:spPr>
          <a:xfrm>
            <a:off x="6190488" y="566928"/>
            <a:ext cx="5157216" cy="5286197"/>
          </a:xfrm>
          <a:prstGeom prst="rect">
            <a:avLst/>
          </a:prstGeom>
        </p:spPr>
      </p:pic>
      <p:sp>
        <p:nvSpPr>
          <p:cNvPr id="19" name="Rectangle 11">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3">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128856418"/>
      </p:ext>
    </p:extLst>
  </p:cSld>
  <p:clrMapOvr>
    <a:masterClrMapping/>
  </p:clrMapOvr>
  <mc:AlternateContent xmlns:mc="http://schemas.openxmlformats.org/markup-compatibility/2006">
    <mc:Choice xmlns:p14="http://schemas.microsoft.com/office/powerpoint/2010/main" Requires="p14">
      <p:transition spd="slow" p14:dur="3000">
        <p14:prism isContent="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38C2FF8-E8B2-42EE-81D2-1E3D1AEA846A}"/>
              </a:ext>
            </a:extLst>
          </p:cNvPr>
          <p:cNvSpPr>
            <a:spLocks noGrp="1"/>
          </p:cNvSpPr>
          <p:nvPr>
            <p:ph type="title"/>
          </p:nvPr>
        </p:nvSpPr>
        <p:spPr>
          <a:xfrm>
            <a:off x="5297762" y="329184"/>
            <a:ext cx="6251110" cy="1783080"/>
          </a:xfrm>
        </p:spPr>
        <p:txBody>
          <a:bodyPr anchor="b">
            <a:normAutofit/>
          </a:bodyPr>
          <a:lstStyle/>
          <a:p>
            <a:r>
              <a:rPr lang="es-MX" sz="4000" dirty="0"/>
              <a:t>Recuerda…</a:t>
            </a:r>
          </a:p>
        </p:txBody>
      </p:sp>
      <p:pic>
        <p:nvPicPr>
          <p:cNvPr id="5" name="Imagen 4" descr="Un dibujo de una persona&#10;&#10;Descripción generada automáticamente con confianza baja">
            <a:extLst>
              <a:ext uri="{FF2B5EF4-FFF2-40B4-BE49-F238E27FC236}">
                <a16:creationId xmlns:a16="http://schemas.microsoft.com/office/drawing/2014/main" id="{8CFC1382-F4F6-42D3-869A-B3F336CABFAC}"/>
              </a:ext>
            </a:extLst>
          </p:cNvPr>
          <p:cNvPicPr>
            <a:picLocks noChangeAspect="1"/>
          </p:cNvPicPr>
          <p:nvPr/>
        </p:nvPicPr>
        <p:blipFill rotWithShape="1">
          <a:blip r:embed="rId3">
            <a:extLst>
              <a:ext uri="{28A0092B-C50C-407E-A947-70E740481C1C}">
                <a14:useLocalDpi xmlns:a14="http://schemas.microsoft.com/office/drawing/2010/main" val="0"/>
              </a:ext>
            </a:extLst>
          </a:blip>
          <a:srcRect l="34436" r="20573" b="-1"/>
          <a:stretch/>
        </p:blipFill>
        <p:spPr>
          <a:xfrm>
            <a:off x="1" y="10"/>
            <a:ext cx="4657344" cy="68579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7BE3A5F-8F10-4227-BAEC-B22D624BCF2E}"/>
              </a:ext>
            </a:extLst>
          </p:cNvPr>
          <p:cNvSpPr>
            <a:spLocks noGrp="1"/>
          </p:cNvSpPr>
          <p:nvPr>
            <p:ph idx="1"/>
          </p:nvPr>
        </p:nvSpPr>
        <p:spPr>
          <a:xfrm>
            <a:off x="5297762" y="2706624"/>
            <a:ext cx="6251110" cy="3822192"/>
          </a:xfrm>
        </p:spPr>
        <p:txBody>
          <a:bodyPr>
            <a:normAutofit/>
          </a:bodyPr>
          <a:lstStyle/>
          <a:p>
            <a:pPr marL="0" indent="0">
              <a:buNone/>
            </a:pPr>
            <a:r>
              <a:rPr lang="es-MX" sz="2400" b="1" dirty="0"/>
              <a:t>Romanos 1:28 </a:t>
            </a:r>
            <a:r>
              <a:rPr lang="es-MX" sz="2400" i="1" dirty="0">
                <a:solidFill>
                  <a:schemeClr val="accent1"/>
                </a:solidFill>
              </a:rPr>
              <a:t>Y </a:t>
            </a:r>
            <a:r>
              <a:rPr lang="es-MX" sz="2400" b="1" i="1" u="sng" dirty="0">
                <a:solidFill>
                  <a:schemeClr val="accent1"/>
                </a:solidFill>
              </a:rPr>
              <a:t>como ellos no aprobaron tener en cuenta a Dios, Dios los entregó a una mente reprobada*, para hacer cosas que no convienen</a:t>
            </a:r>
            <a:r>
              <a:rPr lang="es-MX" sz="2400" i="1" dirty="0"/>
              <a:t>; </a:t>
            </a:r>
            <a:r>
              <a:rPr lang="es-MX" sz="2400" b="1" dirty="0"/>
              <a:t>29 </a:t>
            </a:r>
            <a:r>
              <a:rPr lang="es-MX" sz="2400" i="1" dirty="0">
                <a:solidFill>
                  <a:schemeClr val="accent1"/>
                </a:solidFill>
              </a:rPr>
              <a:t>«estando atestados» de toda injusticia, fornicación, perversidad, … engaños y malignidades;</a:t>
            </a:r>
            <a:r>
              <a:rPr lang="es-MX" sz="2400" dirty="0">
                <a:solidFill>
                  <a:schemeClr val="accent1"/>
                </a:solidFill>
              </a:rPr>
              <a:t> </a:t>
            </a:r>
            <a:r>
              <a:rPr lang="es-MX" sz="2400" b="1" dirty="0"/>
              <a:t>30</a:t>
            </a:r>
            <a:r>
              <a:rPr lang="es-MX" sz="2400" dirty="0">
                <a:solidFill>
                  <a:schemeClr val="accent1"/>
                </a:solidFill>
              </a:rPr>
              <a:t>… </a:t>
            </a:r>
            <a:r>
              <a:rPr lang="es-MX" sz="2400" i="1" dirty="0">
                <a:solidFill>
                  <a:schemeClr val="accent1"/>
                </a:solidFill>
              </a:rPr>
              <a:t>«aborrecedores de Dios,» injuriosos, soberbios, altivos, inventores de males…</a:t>
            </a:r>
            <a:r>
              <a:rPr lang="es-MX" sz="2400" dirty="0"/>
              <a:t> </a:t>
            </a:r>
            <a:r>
              <a:rPr lang="es-MX" sz="2400" b="1" dirty="0"/>
              <a:t>32</a:t>
            </a:r>
            <a:r>
              <a:rPr lang="es-MX" sz="2400" dirty="0"/>
              <a:t> </a:t>
            </a:r>
            <a:r>
              <a:rPr lang="es-MX" sz="2400" i="1" dirty="0">
                <a:solidFill>
                  <a:schemeClr val="accent1"/>
                </a:solidFill>
              </a:rPr>
              <a:t>quienes habiendo entendido el juicio de Dios, </a:t>
            </a:r>
            <a:r>
              <a:rPr lang="es-MX" sz="2400" b="1" i="1" u="sng" dirty="0">
                <a:solidFill>
                  <a:schemeClr val="accent1"/>
                </a:solidFill>
              </a:rPr>
              <a:t>que los que practican tales cosas son dignos de muerte</a:t>
            </a:r>
            <a:r>
              <a:rPr lang="es-MX" sz="2400" i="1" dirty="0"/>
              <a:t>, </a:t>
            </a:r>
            <a:r>
              <a:rPr lang="es-MX" sz="2400" b="1" i="1" u="sng" dirty="0">
                <a:solidFill>
                  <a:srgbClr val="FF0000"/>
                </a:solidFill>
              </a:rPr>
              <a:t>no sólo las hacen</a:t>
            </a:r>
            <a:r>
              <a:rPr lang="es-MX" sz="2400" i="1" dirty="0">
                <a:solidFill>
                  <a:srgbClr val="FF0000"/>
                </a:solidFill>
              </a:rPr>
              <a:t>, </a:t>
            </a:r>
            <a:r>
              <a:rPr lang="es-MX" sz="2400" b="1" i="1" u="sng" dirty="0">
                <a:solidFill>
                  <a:srgbClr val="FF0000"/>
                </a:solidFill>
              </a:rPr>
              <a:t>sino que también se complacen con los que las practican</a:t>
            </a:r>
            <a:r>
              <a:rPr lang="es-MX" sz="2400" i="1" dirty="0"/>
              <a:t>.</a:t>
            </a:r>
          </a:p>
        </p:txBody>
      </p:sp>
    </p:spTree>
    <p:extLst>
      <p:ext uri="{BB962C8B-B14F-4D97-AF65-F5344CB8AC3E}">
        <p14:creationId xmlns:p14="http://schemas.microsoft.com/office/powerpoint/2010/main" val="6063087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fallOve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CCC2FE7-6F7B-46F9-BDA5-A7E6FB5374A6}"/>
              </a:ext>
            </a:extLst>
          </p:cNvPr>
          <p:cNvSpPr>
            <a:spLocks noGrp="1"/>
          </p:cNvSpPr>
          <p:nvPr>
            <p:ph type="title"/>
          </p:nvPr>
        </p:nvSpPr>
        <p:spPr>
          <a:xfrm>
            <a:off x="572493" y="238539"/>
            <a:ext cx="11018520" cy="1434415"/>
          </a:xfrm>
        </p:spPr>
        <p:txBody>
          <a:bodyPr anchor="b">
            <a:normAutofit/>
          </a:bodyPr>
          <a:lstStyle/>
          <a:p>
            <a:r>
              <a:rPr lang="es-MX" sz="4600" dirty="0"/>
              <a:t>Lot sufrió por acomodarse </a:t>
            </a:r>
            <a:br>
              <a:rPr lang="es-MX" sz="4600" dirty="0"/>
            </a:br>
            <a:r>
              <a:rPr lang="es-MX" sz="4600" dirty="0"/>
              <a:t>con los homosexuales</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F42D6B8-6475-47A1-9714-976B861DEEEC}"/>
              </a:ext>
            </a:extLst>
          </p:cNvPr>
          <p:cNvSpPr>
            <a:spLocks noGrp="1"/>
          </p:cNvSpPr>
          <p:nvPr>
            <p:ph idx="1"/>
          </p:nvPr>
        </p:nvSpPr>
        <p:spPr>
          <a:xfrm>
            <a:off x="572493" y="2071316"/>
            <a:ext cx="6713552" cy="4119172"/>
          </a:xfrm>
        </p:spPr>
        <p:txBody>
          <a:bodyPr anchor="t">
            <a:normAutofit/>
          </a:bodyPr>
          <a:lstStyle/>
          <a:p>
            <a:pPr marL="0" indent="0">
              <a:buNone/>
            </a:pPr>
            <a:r>
              <a:rPr lang="es-MX" sz="2000" b="1" dirty="0"/>
              <a:t>2 Pedro 2:6</a:t>
            </a:r>
            <a:r>
              <a:rPr lang="es-MX" sz="2000" dirty="0"/>
              <a:t> </a:t>
            </a:r>
            <a:r>
              <a:rPr lang="es-MX" sz="2000" i="1" dirty="0">
                <a:solidFill>
                  <a:schemeClr val="accent1"/>
                </a:solidFill>
              </a:rPr>
              <a:t>y si condenó por destrucción a las ciudades de Sodoma y de Gomorra, reduciéndolas a ceniza y poniéndolas de ejemplo a los que habían de vivir impíamente</a:t>
            </a:r>
            <a:r>
              <a:rPr lang="es-MX" sz="2000" i="1" dirty="0"/>
              <a:t>, </a:t>
            </a:r>
            <a:r>
              <a:rPr lang="es-MX" sz="2000" b="1" dirty="0"/>
              <a:t>7</a:t>
            </a:r>
            <a:r>
              <a:rPr lang="es-MX" sz="2000" i="1" dirty="0"/>
              <a:t> y </a:t>
            </a:r>
            <a:r>
              <a:rPr lang="es-MX" sz="2000" b="1" i="1" u="sng" dirty="0"/>
              <a:t>libró al justo Lot, </a:t>
            </a:r>
            <a:r>
              <a:rPr lang="es-MX" sz="2000" b="1" i="1" u="sng" dirty="0">
                <a:solidFill>
                  <a:srgbClr val="FF0000"/>
                </a:solidFill>
              </a:rPr>
              <a:t>abrumado por la nefanda* conducta de los malvados </a:t>
            </a:r>
            <a:br>
              <a:rPr lang="es-MX" sz="2000" b="1" i="1" u="sng" dirty="0">
                <a:solidFill>
                  <a:srgbClr val="FF0000"/>
                </a:solidFill>
              </a:rPr>
            </a:br>
            <a:r>
              <a:rPr lang="es-MX" sz="2000" b="1" dirty="0"/>
              <a:t>8</a:t>
            </a:r>
            <a:r>
              <a:rPr lang="es-MX" sz="2000" i="1" dirty="0"/>
              <a:t> </a:t>
            </a:r>
            <a:r>
              <a:rPr lang="es-MX" sz="2000" b="1" i="1" u="sng" dirty="0">
                <a:solidFill>
                  <a:srgbClr val="FF0000"/>
                </a:solidFill>
              </a:rPr>
              <a:t>(porque este justo, que moraba entre ellos, afligía </a:t>
            </a:r>
            <a:r>
              <a:rPr lang="es-MX" sz="2000" dirty="0"/>
              <a:t>(torturaba</a:t>
            </a:r>
            <a:r>
              <a:rPr lang="es-MX" sz="2000" dirty="0">
                <a:solidFill>
                  <a:schemeClr val="accent1"/>
                </a:solidFill>
              </a:rPr>
              <a:t>)</a:t>
            </a:r>
            <a:r>
              <a:rPr lang="es-MX" sz="2000" b="1" i="1" u="sng" dirty="0">
                <a:solidFill>
                  <a:schemeClr val="accent1"/>
                </a:solidFill>
              </a:rPr>
              <a:t> </a:t>
            </a:r>
            <a:r>
              <a:rPr lang="es-MX" sz="2000" b="1" i="1" u="sng" dirty="0">
                <a:solidFill>
                  <a:srgbClr val="FF0000"/>
                </a:solidFill>
              </a:rPr>
              <a:t>«cada día» su alma justa, viendo y oyendo los hechos inicuos de ellos), </a:t>
            </a:r>
            <a:r>
              <a:rPr lang="es-MX" sz="2000" b="1" dirty="0"/>
              <a:t>9</a:t>
            </a:r>
            <a:r>
              <a:rPr lang="es-MX" sz="2000" i="1" dirty="0"/>
              <a:t> </a:t>
            </a:r>
            <a:r>
              <a:rPr lang="es-MX" sz="2000" i="1" dirty="0">
                <a:solidFill>
                  <a:schemeClr val="accent1"/>
                </a:solidFill>
              </a:rPr>
              <a:t>sabe el Señor librar de tentación a los piadosos, y reservar a los injustos para ser castigados en el día del juicio;</a:t>
            </a:r>
          </a:p>
        </p:txBody>
      </p:sp>
      <p:pic>
        <p:nvPicPr>
          <p:cNvPr id="6" name="Imagen 5">
            <a:extLst>
              <a:ext uri="{FF2B5EF4-FFF2-40B4-BE49-F238E27FC236}">
                <a16:creationId xmlns:a16="http://schemas.microsoft.com/office/drawing/2014/main" id="{D519D2AF-EA2B-4E9F-B86C-AD75A289932E}"/>
              </a:ext>
            </a:extLst>
          </p:cNvPr>
          <p:cNvPicPr>
            <a:picLocks noChangeAspect="1"/>
          </p:cNvPicPr>
          <p:nvPr/>
        </p:nvPicPr>
        <p:blipFill>
          <a:blip r:embed="rId3"/>
          <a:stretch>
            <a:fillRect/>
          </a:stretch>
        </p:blipFill>
        <p:spPr>
          <a:xfrm>
            <a:off x="7439025" y="1911493"/>
            <a:ext cx="3943350" cy="4095750"/>
          </a:xfrm>
          <a:prstGeom prst="rect">
            <a:avLst/>
          </a:prstGeom>
        </p:spPr>
      </p:pic>
    </p:spTree>
    <p:extLst>
      <p:ext uri="{BB962C8B-B14F-4D97-AF65-F5344CB8AC3E}">
        <p14:creationId xmlns:p14="http://schemas.microsoft.com/office/powerpoint/2010/main" val="16136140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rush"/>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CBCECAA-BE96-431E-8442-26F63E3A8D2F}"/>
              </a:ext>
            </a:extLst>
          </p:cNvPr>
          <p:cNvSpPr>
            <a:spLocks noGrp="1"/>
          </p:cNvSpPr>
          <p:nvPr>
            <p:ph type="title"/>
          </p:nvPr>
        </p:nvSpPr>
        <p:spPr>
          <a:xfrm>
            <a:off x="5080216" y="1076324"/>
            <a:ext cx="6272784" cy="1535051"/>
          </a:xfrm>
        </p:spPr>
        <p:txBody>
          <a:bodyPr anchor="b">
            <a:normAutofit/>
          </a:bodyPr>
          <a:lstStyle/>
          <a:p>
            <a:r>
              <a:rPr lang="en-US" sz="5200" dirty="0"/>
              <a:t>Dios es amor</a:t>
            </a:r>
            <a:endParaRPr lang="es-MX" sz="5200" dirty="0"/>
          </a:p>
        </p:txBody>
      </p:sp>
      <p:pic>
        <p:nvPicPr>
          <p:cNvPr id="5" name="Imagen 4">
            <a:extLst>
              <a:ext uri="{FF2B5EF4-FFF2-40B4-BE49-F238E27FC236}">
                <a16:creationId xmlns:a16="http://schemas.microsoft.com/office/drawing/2014/main" id="{237254BB-B9F7-475F-9B99-A8ACFE10374B}"/>
              </a:ext>
            </a:extLst>
          </p:cNvPr>
          <p:cNvPicPr>
            <a:picLocks noChangeAspect="1"/>
          </p:cNvPicPr>
          <p:nvPr/>
        </p:nvPicPr>
        <p:blipFill rotWithShape="1">
          <a:blip r:embed="rId3"/>
          <a:srcRect l="27003" r="23217" b="2"/>
          <a:stretch/>
        </p:blipFill>
        <p:spPr>
          <a:xfrm>
            <a:off x="20" y="10"/>
            <a:ext cx="4505305" cy="6857990"/>
          </a:xfrm>
          <a:prstGeom prst="rect">
            <a:avLst/>
          </a:prstGeom>
        </p:spPr>
      </p:pic>
      <p:sp>
        <p:nvSpPr>
          <p:cNvPr id="12"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8CF933F5-7A9A-48F9-A163-CBF5FC28902E}"/>
              </a:ext>
            </a:extLst>
          </p:cNvPr>
          <p:cNvSpPr>
            <a:spLocks noGrp="1"/>
          </p:cNvSpPr>
          <p:nvPr>
            <p:ph idx="1"/>
          </p:nvPr>
        </p:nvSpPr>
        <p:spPr>
          <a:xfrm>
            <a:off x="5080216" y="3026980"/>
            <a:ext cx="6272784" cy="3556700"/>
          </a:xfrm>
        </p:spPr>
        <p:txBody>
          <a:bodyPr>
            <a:normAutofit/>
          </a:bodyPr>
          <a:lstStyle/>
          <a:p>
            <a:pPr marL="0" indent="0">
              <a:buNone/>
            </a:pPr>
            <a:r>
              <a:rPr lang="es-MX" sz="3200" b="1" dirty="0"/>
              <a:t>Hebreos 13:4 </a:t>
            </a:r>
            <a:r>
              <a:rPr lang="es-MX" sz="3200" b="1" i="1" u="sng" dirty="0">
                <a:solidFill>
                  <a:srgbClr val="FF0000"/>
                </a:solidFill>
              </a:rPr>
              <a:t>Honroso sea en todos el matrimonio, y el lecho sin mancilla;</a:t>
            </a:r>
            <a:r>
              <a:rPr lang="es-MX" sz="3200" i="1" dirty="0">
                <a:solidFill>
                  <a:schemeClr val="accent1"/>
                </a:solidFill>
              </a:rPr>
              <a:t> pero a los fornicarios y a los adúlteros los juzgará Dios</a:t>
            </a:r>
            <a:r>
              <a:rPr lang="es-MX" sz="3200" dirty="0"/>
              <a:t>.</a:t>
            </a:r>
          </a:p>
        </p:txBody>
      </p:sp>
    </p:spTree>
    <p:extLst>
      <p:ext uri="{BB962C8B-B14F-4D97-AF65-F5344CB8AC3E}">
        <p14:creationId xmlns:p14="http://schemas.microsoft.com/office/powerpoint/2010/main" val="435944338"/>
      </p:ext>
    </p:extLst>
  </p:cSld>
  <p:clrMapOvr>
    <a:masterClrMapping/>
  </p:clrMapOvr>
  <mc:AlternateContent xmlns:mc="http://schemas.openxmlformats.org/markup-compatibility/2006">
    <mc:Choice xmlns:p14="http://schemas.microsoft.com/office/powerpoint/2010/main" Requires="p14">
      <p:transition spd="slow" p14:dur="225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72AA300-B4DD-44B8-87F9-2DE4398241B2}"/>
              </a:ext>
            </a:extLst>
          </p:cNvPr>
          <p:cNvSpPr>
            <a:spLocks noGrp="1"/>
          </p:cNvSpPr>
          <p:nvPr>
            <p:ph type="ctrTitle"/>
          </p:nvPr>
        </p:nvSpPr>
        <p:spPr>
          <a:xfrm>
            <a:off x="5297762" y="640080"/>
            <a:ext cx="6251110" cy="2110806"/>
          </a:xfrm>
        </p:spPr>
        <p:txBody>
          <a:bodyPr anchor="b">
            <a:normAutofit/>
          </a:bodyPr>
          <a:lstStyle/>
          <a:p>
            <a:pPr algn="l"/>
            <a:r>
              <a:rPr lang="es-MX" sz="5400" dirty="0"/>
              <a:t>Los Homosexuales que Desafían a Dios</a:t>
            </a:r>
          </a:p>
        </p:txBody>
      </p:sp>
      <p:sp>
        <p:nvSpPr>
          <p:cNvPr id="3" name="Subtítulo 2">
            <a:extLst>
              <a:ext uri="{FF2B5EF4-FFF2-40B4-BE49-F238E27FC236}">
                <a16:creationId xmlns:a16="http://schemas.microsoft.com/office/drawing/2014/main" id="{219D1E2E-289D-4658-A266-FD936A15B242}"/>
              </a:ext>
            </a:extLst>
          </p:cNvPr>
          <p:cNvSpPr>
            <a:spLocks noGrp="1"/>
          </p:cNvSpPr>
          <p:nvPr>
            <p:ph type="subTitle" idx="1"/>
          </p:nvPr>
        </p:nvSpPr>
        <p:spPr>
          <a:xfrm>
            <a:off x="5297760" y="3021495"/>
            <a:ext cx="6251111" cy="3591339"/>
          </a:xfrm>
        </p:spPr>
        <p:txBody>
          <a:bodyPr>
            <a:normAutofit fontScale="92500" lnSpcReduction="10000"/>
          </a:bodyPr>
          <a:lstStyle/>
          <a:p>
            <a:pPr algn="l"/>
            <a:r>
              <a:rPr lang="es-MX" dirty="0"/>
              <a:t>Sermón por Pastor David Cox</a:t>
            </a:r>
          </a:p>
          <a:p>
            <a:pPr algn="l"/>
            <a:r>
              <a:rPr lang="es-MX" dirty="0"/>
              <a:t>Mayo 2, 2021</a:t>
            </a:r>
            <a:br>
              <a:rPr lang="es-MX" dirty="0"/>
            </a:br>
            <a:r>
              <a:rPr lang="es-MX" dirty="0">
                <a:hlinkClick r:id="rId2"/>
              </a:rPr>
              <a:t>www.ibf-tlahuac.com</a:t>
            </a:r>
            <a:br>
              <a:rPr lang="es-MX" dirty="0"/>
            </a:br>
            <a:br>
              <a:rPr lang="es-MX" dirty="0"/>
            </a:br>
            <a:endParaRPr lang="es-MX" dirty="0"/>
          </a:p>
          <a:p>
            <a:pPr algn="l"/>
            <a:r>
              <a:rPr lang="es-MX" b="1" dirty="0"/>
              <a:t>Éxodo 23:21</a:t>
            </a:r>
            <a:r>
              <a:rPr lang="es-MX" dirty="0"/>
              <a:t> </a:t>
            </a:r>
            <a:r>
              <a:rPr lang="es-MX" i="1" dirty="0">
                <a:solidFill>
                  <a:schemeClr val="accent1"/>
                </a:solidFill>
              </a:rPr>
              <a:t>Guárdate delante de él, y oye su voz; no le seas rebelde; porque él no perdonará vuestra rebelión…</a:t>
            </a:r>
          </a:p>
          <a:p>
            <a:pPr algn="l"/>
            <a:r>
              <a:rPr lang="es-MX" b="1" dirty="0"/>
              <a:t>Hebreos 3:10</a:t>
            </a:r>
            <a:r>
              <a:rPr lang="es-MX" i="1" dirty="0">
                <a:solidFill>
                  <a:schemeClr val="accent1"/>
                </a:solidFill>
              </a:rPr>
              <a:t> A causa de lo cual me disgusté contra esa generación, Y dije: Siempre andan vagando en su corazón, Y no han conocido mis caminos.</a:t>
            </a:r>
          </a:p>
          <a:p>
            <a:pPr algn="l"/>
            <a:endParaRPr lang="es-MX" i="1" dirty="0">
              <a:solidFill>
                <a:schemeClr val="accent1"/>
              </a:solidFill>
            </a:endParaRPr>
          </a:p>
          <a:p>
            <a:pPr algn="l"/>
            <a:endParaRPr lang="es-MX" dirty="0"/>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0AC9BBAF-F51C-4056-963F-03FF2877F5E1}"/>
              </a:ext>
            </a:extLst>
          </p:cNvPr>
          <p:cNvPicPr>
            <a:picLocks noChangeAspect="1"/>
          </p:cNvPicPr>
          <p:nvPr/>
        </p:nvPicPr>
        <p:blipFill>
          <a:blip r:embed="rId3"/>
          <a:stretch>
            <a:fillRect/>
          </a:stretch>
        </p:blipFill>
        <p:spPr>
          <a:xfrm>
            <a:off x="0" y="0"/>
            <a:ext cx="4657725" cy="6858000"/>
          </a:xfrm>
          <a:prstGeom prst="rect">
            <a:avLst/>
          </a:prstGeom>
        </p:spPr>
      </p:pic>
    </p:spTree>
    <p:extLst>
      <p:ext uri="{BB962C8B-B14F-4D97-AF65-F5344CB8AC3E}">
        <p14:creationId xmlns:p14="http://schemas.microsoft.com/office/powerpoint/2010/main" val="2675215560"/>
      </p:ext>
    </p:extLst>
  </p:cSld>
  <p:clrMapOvr>
    <a:masterClrMapping/>
  </p:clrMapOvr>
  <mc:AlternateContent xmlns:mc="http://schemas.openxmlformats.org/markup-compatibility/2006">
    <mc:Choice xmlns:p14="http://schemas.microsoft.com/office/powerpoint/2010/main" Requires="p14">
      <p:transition spd="slow" p14:dur="2000">
        <p:dissolve/>
      </p:transition>
    </mc:Choice>
    <mc:Fallback>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858D901-E485-4855-867C-9B1FE4321CF4}"/>
              </a:ext>
            </a:extLst>
          </p:cNvPr>
          <p:cNvSpPr>
            <a:spLocks noGrp="1"/>
          </p:cNvSpPr>
          <p:nvPr>
            <p:ph type="title"/>
          </p:nvPr>
        </p:nvSpPr>
        <p:spPr>
          <a:xfrm>
            <a:off x="5316812" y="329184"/>
            <a:ext cx="6251110" cy="1783080"/>
          </a:xfrm>
        </p:spPr>
        <p:txBody>
          <a:bodyPr anchor="b">
            <a:normAutofit/>
          </a:bodyPr>
          <a:lstStyle/>
          <a:p>
            <a:r>
              <a:rPr lang="es-MX" sz="5000" dirty="0"/>
              <a:t>El libertinaje sexual no es la conducta cristiana</a:t>
            </a:r>
          </a:p>
        </p:txBody>
      </p:sp>
      <p:pic>
        <p:nvPicPr>
          <p:cNvPr id="5" name="Imagen 4">
            <a:extLst>
              <a:ext uri="{FF2B5EF4-FFF2-40B4-BE49-F238E27FC236}">
                <a16:creationId xmlns:a16="http://schemas.microsoft.com/office/drawing/2014/main" id="{74F4030E-443E-498D-ABC0-10025C4600A3}"/>
              </a:ext>
            </a:extLst>
          </p:cNvPr>
          <p:cNvPicPr>
            <a:picLocks noChangeAspect="1"/>
          </p:cNvPicPr>
          <p:nvPr/>
        </p:nvPicPr>
        <p:blipFill rotWithShape="1">
          <a:blip r:embed="rId3"/>
          <a:srcRect l="17210" r="1897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F4F9586-ACDD-48A5-B7CF-99C8A79513F7}"/>
              </a:ext>
            </a:extLst>
          </p:cNvPr>
          <p:cNvSpPr>
            <a:spLocks noGrp="1"/>
          </p:cNvSpPr>
          <p:nvPr>
            <p:ph idx="1"/>
          </p:nvPr>
        </p:nvSpPr>
        <p:spPr>
          <a:xfrm>
            <a:off x="5297593" y="2555649"/>
            <a:ext cx="6251110" cy="3818234"/>
          </a:xfrm>
        </p:spPr>
        <p:txBody>
          <a:bodyPr>
            <a:normAutofit/>
          </a:bodyPr>
          <a:lstStyle/>
          <a:p>
            <a:pPr marL="0" indent="0">
              <a:buNone/>
            </a:pPr>
            <a:r>
              <a:rPr lang="es-MX" sz="2000" b="1" dirty="0"/>
              <a:t>1 Corintios 6:9 </a:t>
            </a:r>
            <a:r>
              <a:rPr lang="es-MX" sz="2000" dirty="0">
                <a:solidFill>
                  <a:schemeClr val="accent1"/>
                </a:solidFill>
              </a:rPr>
              <a:t>​</a:t>
            </a:r>
            <a:r>
              <a:rPr lang="es-MX" sz="2000" i="1" dirty="0">
                <a:solidFill>
                  <a:schemeClr val="accent1"/>
                </a:solidFill>
              </a:rPr>
              <a:t>¿No sabéis que los injustos no heredarán el reino de Dios? No erréis; </a:t>
            </a:r>
            <a:r>
              <a:rPr lang="es-MX" sz="2400" b="1" i="1" u="sng" dirty="0">
                <a:solidFill>
                  <a:srgbClr val="FF0000"/>
                </a:solidFill>
              </a:rPr>
              <a:t>ni los fornicarios</a:t>
            </a:r>
            <a:r>
              <a:rPr lang="es-MX" sz="2000" i="1" dirty="0">
                <a:solidFill>
                  <a:schemeClr val="accent1"/>
                </a:solidFill>
              </a:rPr>
              <a:t>, ni los idólatras, </a:t>
            </a:r>
            <a:r>
              <a:rPr lang="es-MX" sz="2400" b="1" i="1" u="sng" dirty="0">
                <a:solidFill>
                  <a:srgbClr val="FF0000"/>
                </a:solidFill>
              </a:rPr>
              <a:t>ni los adúlteros, ni los afeminados, ni los que se echan con varones</a:t>
            </a:r>
            <a:r>
              <a:rPr lang="es-MX" sz="2000" i="1" dirty="0">
                <a:solidFill>
                  <a:schemeClr val="accent1"/>
                </a:solidFill>
              </a:rPr>
              <a:t>,</a:t>
            </a:r>
          </a:p>
          <a:p>
            <a:pPr marL="0" indent="0">
              <a:buNone/>
            </a:pPr>
            <a:r>
              <a:rPr lang="es-MX" sz="2000" b="1" dirty="0"/>
              <a:t>Colosenses 3:5</a:t>
            </a:r>
            <a:r>
              <a:rPr lang="es-MX" sz="2000" dirty="0"/>
              <a:t> </a:t>
            </a:r>
            <a:r>
              <a:rPr lang="es-MX" sz="2000" i="1" dirty="0">
                <a:solidFill>
                  <a:schemeClr val="accent1"/>
                </a:solidFill>
              </a:rPr>
              <a:t>Haced morir, pues, lo terrenal en vosotros: </a:t>
            </a:r>
            <a:r>
              <a:rPr lang="es-MX" sz="2400" b="1" i="1" u="sng" dirty="0">
                <a:solidFill>
                  <a:srgbClr val="FF0000"/>
                </a:solidFill>
              </a:rPr>
              <a:t>fornicación, impureza, pasiones desordenadas, malos deseos </a:t>
            </a:r>
            <a:r>
              <a:rPr lang="es-MX" sz="2000" i="1" dirty="0">
                <a:solidFill>
                  <a:schemeClr val="accent1"/>
                </a:solidFill>
              </a:rPr>
              <a:t>y avaricia, que es idolatría; </a:t>
            </a:r>
            <a:r>
              <a:rPr lang="es-MX" sz="2000" b="1" dirty="0"/>
              <a:t>6 </a:t>
            </a:r>
            <a:r>
              <a:rPr lang="es-MX" sz="2400" b="1" i="1" u="sng" dirty="0">
                <a:solidFill>
                  <a:srgbClr val="FF0000"/>
                </a:solidFill>
              </a:rPr>
              <a:t>cosas por las cuales la ira de Dios viene sobre los hijos de desobediencia, </a:t>
            </a:r>
          </a:p>
        </p:txBody>
      </p:sp>
    </p:spTree>
    <p:extLst>
      <p:ext uri="{BB962C8B-B14F-4D97-AF65-F5344CB8AC3E}">
        <p14:creationId xmlns:p14="http://schemas.microsoft.com/office/powerpoint/2010/main" val="1392938323"/>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985D734-DC90-4362-B55C-5C69568D0254}"/>
              </a:ext>
            </a:extLst>
          </p:cNvPr>
          <p:cNvSpPr>
            <a:spLocks noGrp="1"/>
          </p:cNvSpPr>
          <p:nvPr>
            <p:ph type="title"/>
          </p:nvPr>
        </p:nvSpPr>
        <p:spPr>
          <a:xfrm>
            <a:off x="700098" y="609600"/>
            <a:ext cx="4032615" cy="1330839"/>
          </a:xfrm>
        </p:spPr>
        <p:txBody>
          <a:bodyPr>
            <a:normAutofit/>
          </a:bodyPr>
          <a:lstStyle/>
          <a:p>
            <a:r>
              <a:rPr lang="es-MX" sz="2800" dirty="0"/>
              <a:t>El libertinaje sexual no es la conducta cristiana</a:t>
            </a:r>
          </a:p>
        </p:txBody>
      </p:sp>
      <p:sp>
        <p:nvSpPr>
          <p:cNvPr id="3" name="Marcador de contenido 2">
            <a:extLst>
              <a:ext uri="{FF2B5EF4-FFF2-40B4-BE49-F238E27FC236}">
                <a16:creationId xmlns:a16="http://schemas.microsoft.com/office/drawing/2014/main" id="{589CBB06-4734-48CA-8303-CB09F58EAA3E}"/>
              </a:ext>
            </a:extLst>
          </p:cNvPr>
          <p:cNvSpPr>
            <a:spLocks noGrp="1"/>
          </p:cNvSpPr>
          <p:nvPr>
            <p:ph idx="1"/>
          </p:nvPr>
        </p:nvSpPr>
        <p:spPr>
          <a:xfrm>
            <a:off x="700098" y="1940439"/>
            <a:ext cx="3890952" cy="4460361"/>
          </a:xfrm>
        </p:spPr>
        <p:txBody>
          <a:bodyPr>
            <a:normAutofit lnSpcReduction="10000"/>
          </a:bodyPr>
          <a:lstStyle/>
          <a:p>
            <a:pPr marL="0" indent="0">
              <a:buNone/>
            </a:pPr>
            <a:r>
              <a:rPr lang="es-MX" sz="2400" b="1" dirty="0"/>
              <a:t>Gálatas 5:19</a:t>
            </a:r>
            <a:r>
              <a:rPr lang="es-MX" sz="2400" dirty="0"/>
              <a:t> </a:t>
            </a:r>
            <a:r>
              <a:rPr lang="es-MX" sz="2400" i="1" dirty="0">
                <a:solidFill>
                  <a:schemeClr val="accent1"/>
                </a:solidFill>
              </a:rPr>
              <a:t>Y manifiestas son las obras de la carne, que son: </a:t>
            </a:r>
            <a:r>
              <a:rPr lang="es-MX" b="1" i="1" u="sng" dirty="0">
                <a:solidFill>
                  <a:srgbClr val="FF0000"/>
                </a:solidFill>
              </a:rPr>
              <a:t>adulterio</a:t>
            </a:r>
            <a:r>
              <a:rPr lang="es-MX" sz="2400" b="1" i="1" u="sng" dirty="0">
                <a:solidFill>
                  <a:schemeClr val="accent1"/>
                </a:solidFill>
              </a:rPr>
              <a:t>, </a:t>
            </a:r>
            <a:r>
              <a:rPr lang="es-MX" b="1" i="1" u="sng" dirty="0">
                <a:solidFill>
                  <a:srgbClr val="FF0000"/>
                </a:solidFill>
              </a:rPr>
              <a:t>fornicación</a:t>
            </a:r>
            <a:r>
              <a:rPr lang="es-MX" sz="2400" i="1" dirty="0">
                <a:solidFill>
                  <a:schemeClr val="accent1"/>
                </a:solidFill>
              </a:rPr>
              <a:t>, inmundicia, lascivia,… </a:t>
            </a:r>
            <a:r>
              <a:rPr lang="es-MX" sz="2400" b="1" dirty="0"/>
              <a:t>21</a:t>
            </a:r>
            <a:r>
              <a:rPr lang="es-MX" sz="2400" dirty="0">
                <a:solidFill>
                  <a:schemeClr val="accent1"/>
                </a:solidFill>
              </a:rPr>
              <a:t> </a:t>
            </a:r>
            <a:r>
              <a:rPr lang="es-MX" sz="2400" i="1" dirty="0">
                <a:solidFill>
                  <a:schemeClr val="accent1"/>
                </a:solidFill>
              </a:rPr>
              <a:t>borracheras, </a:t>
            </a:r>
            <a:r>
              <a:rPr lang="es-MX" b="1" i="1" u="sng" dirty="0">
                <a:solidFill>
                  <a:srgbClr val="FF0000"/>
                </a:solidFill>
              </a:rPr>
              <a:t>orgías, y cosas semejantes a estas</a:t>
            </a:r>
            <a:r>
              <a:rPr lang="es-MX" sz="2400" i="1" dirty="0">
                <a:solidFill>
                  <a:schemeClr val="accent1"/>
                </a:solidFill>
              </a:rPr>
              <a:t>; acerca de las cuales os amonesto, como ya os lo he dicho antes, </a:t>
            </a:r>
            <a:r>
              <a:rPr lang="es-MX" b="1" i="1" u="sng" dirty="0">
                <a:solidFill>
                  <a:srgbClr val="FF0000"/>
                </a:solidFill>
              </a:rPr>
              <a:t>que los que practican tales cosas no heredarán el reino de Dios. </a:t>
            </a:r>
          </a:p>
          <a:p>
            <a:endParaRPr lang="es-MX" sz="2000" dirty="0"/>
          </a:p>
        </p:txBody>
      </p:sp>
      <p:pic>
        <p:nvPicPr>
          <p:cNvPr id="5" name="Imagen 4" descr="Un grupo de personas haciendo gestos con la cara pintada&#10;&#10;Descripción generada automáticamente con confianza baja">
            <a:extLst>
              <a:ext uri="{FF2B5EF4-FFF2-40B4-BE49-F238E27FC236}">
                <a16:creationId xmlns:a16="http://schemas.microsoft.com/office/drawing/2014/main" id="{2BA19173-BB5B-425F-971F-59621335F901}"/>
              </a:ext>
            </a:extLst>
          </p:cNvPr>
          <p:cNvPicPr>
            <a:picLocks noChangeAspect="1"/>
          </p:cNvPicPr>
          <p:nvPr/>
        </p:nvPicPr>
        <p:blipFill rotWithShape="1">
          <a:blip r:embed="rId3">
            <a:extLst>
              <a:ext uri="{28A0092B-C50C-407E-A947-70E740481C1C}">
                <a14:useLocalDpi xmlns:a14="http://schemas.microsoft.com/office/drawing/2010/main" val="0"/>
              </a:ext>
            </a:extLst>
          </a:blip>
          <a:srcRect r="20781"/>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2900462944"/>
      </p:ext>
    </p:extLst>
  </p:cSld>
  <p:clrMapOvr>
    <a:masterClrMapping/>
  </p:clrMapOvr>
  <mc:AlternateContent xmlns:mc="http://schemas.openxmlformats.org/markup-compatibility/2006">
    <mc:Choice xmlns:p14="http://schemas.microsoft.com/office/powerpoint/2010/main" Requires="p14">
      <p:transition spd="slow" p14:dur="3000">
        <p14:flythrough/>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435C637-2C72-4A9B-A6D7-3B771F72A0C2}"/>
              </a:ext>
            </a:extLst>
          </p:cNvPr>
          <p:cNvSpPr>
            <a:spLocks noGrp="1"/>
          </p:cNvSpPr>
          <p:nvPr>
            <p:ph type="title"/>
          </p:nvPr>
        </p:nvSpPr>
        <p:spPr>
          <a:xfrm>
            <a:off x="5080216" y="1076324"/>
            <a:ext cx="6272784" cy="1535051"/>
          </a:xfrm>
        </p:spPr>
        <p:txBody>
          <a:bodyPr anchor="b">
            <a:normAutofit fontScale="90000"/>
          </a:bodyPr>
          <a:lstStyle/>
          <a:p>
            <a:pPr algn="ctr"/>
            <a:r>
              <a:rPr lang="es-MX" sz="4800" dirty="0"/>
              <a:t>¿Cómo debe ser la relación entre la Pareja?</a:t>
            </a:r>
            <a:br>
              <a:rPr lang="es-MX" sz="4800" dirty="0"/>
            </a:br>
            <a:r>
              <a:rPr lang="es-MX" sz="2700" b="1" u="sng" dirty="0">
                <a:solidFill>
                  <a:srgbClr val="FF0000"/>
                </a:solidFill>
              </a:rPr>
              <a:t>Un varón con su esposa</a:t>
            </a:r>
            <a:endParaRPr lang="es-MX" sz="4800" b="1" u="sng" dirty="0">
              <a:solidFill>
                <a:srgbClr val="FF0000"/>
              </a:solidFill>
            </a:endParaRPr>
          </a:p>
        </p:txBody>
      </p:sp>
      <p:pic>
        <p:nvPicPr>
          <p:cNvPr id="4" name="Imagen 3">
            <a:extLst>
              <a:ext uri="{FF2B5EF4-FFF2-40B4-BE49-F238E27FC236}">
                <a16:creationId xmlns:a16="http://schemas.microsoft.com/office/drawing/2014/main" id="{BA73D866-048E-42D0-93BC-69EFA1F459C6}"/>
              </a:ext>
            </a:extLst>
          </p:cNvPr>
          <p:cNvPicPr>
            <a:picLocks noChangeAspect="1"/>
          </p:cNvPicPr>
          <p:nvPr/>
        </p:nvPicPr>
        <p:blipFill rotWithShape="1">
          <a:blip r:embed="rId2"/>
          <a:srcRect l="11692" r="15918"/>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2886C332-570E-4CC1-BC27-E481899AA919}"/>
              </a:ext>
            </a:extLst>
          </p:cNvPr>
          <p:cNvSpPr>
            <a:spLocks noGrp="1"/>
          </p:cNvSpPr>
          <p:nvPr>
            <p:ph idx="1"/>
          </p:nvPr>
        </p:nvSpPr>
        <p:spPr>
          <a:xfrm>
            <a:off x="5080216" y="3351276"/>
            <a:ext cx="6272784" cy="2825686"/>
          </a:xfrm>
        </p:spPr>
        <p:txBody>
          <a:bodyPr>
            <a:normAutofit/>
          </a:bodyPr>
          <a:lstStyle/>
          <a:p>
            <a:pPr marL="0" indent="0">
              <a:buNone/>
            </a:pPr>
            <a:r>
              <a:rPr lang="es-MX" sz="3200" b="1" dirty="0"/>
              <a:t>Proverbios</a:t>
            </a:r>
            <a:r>
              <a:rPr lang="es-MX" sz="3200" b="1" i="1" dirty="0"/>
              <a:t> </a:t>
            </a:r>
            <a:r>
              <a:rPr lang="es-MX" sz="3200" b="1" dirty="0"/>
              <a:t>31:10</a:t>
            </a:r>
            <a:r>
              <a:rPr lang="es-MX" sz="3200" i="1" dirty="0"/>
              <a:t> </a:t>
            </a:r>
            <a:r>
              <a:rPr lang="es-MX" sz="3200" i="1" dirty="0">
                <a:solidFill>
                  <a:schemeClr val="accent1"/>
                </a:solidFill>
              </a:rPr>
              <a:t>Mujer virtuosa, ¿quién la hallará? Porque </a:t>
            </a:r>
            <a:r>
              <a:rPr lang="es-MX" sz="3200" b="1" i="1" u="sng" dirty="0">
                <a:solidFill>
                  <a:srgbClr val="FF0000"/>
                </a:solidFill>
              </a:rPr>
              <a:t>su estima sobrepasa largamente a la de las piedras preciosas</a:t>
            </a:r>
            <a:r>
              <a:rPr lang="es-MX" sz="2200" dirty="0"/>
              <a:t>.</a:t>
            </a:r>
          </a:p>
          <a:p>
            <a:endParaRPr lang="es-MX" sz="2200" dirty="0"/>
          </a:p>
        </p:txBody>
      </p:sp>
    </p:spTree>
    <p:extLst>
      <p:ext uri="{BB962C8B-B14F-4D97-AF65-F5344CB8AC3E}">
        <p14:creationId xmlns:p14="http://schemas.microsoft.com/office/powerpoint/2010/main" val="25812543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024350E9-5CB4-4B51-BFEE-901D12B49BAF}"/>
              </a:ext>
            </a:extLst>
          </p:cNvPr>
          <p:cNvSpPr>
            <a:spLocks noGrp="1"/>
          </p:cNvSpPr>
          <p:nvPr>
            <p:ph type="title"/>
          </p:nvPr>
        </p:nvSpPr>
        <p:spPr>
          <a:xfrm>
            <a:off x="1137034" y="609600"/>
            <a:ext cx="4784796" cy="1330840"/>
          </a:xfrm>
        </p:spPr>
        <p:txBody>
          <a:bodyPr>
            <a:normAutofit/>
          </a:bodyPr>
          <a:lstStyle/>
          <a:p>
            <a:r>
              <a:rPr lang="es-MX" sz="4100"/>
              <a:t>La Cama de la Pareja debe ser exclusiva</a:t>
            </a:r>
          </a:p>
        </p:txBody>
      </p:sp>
      <p:sp>
        <p:nvSpPr>
          <p:cNvPr id="3" name="Marcador de contenido 2">
            <a:extLst>
              <a:ext uri="{FF2B5EF4-FFF2-40B4-BE49-F238E27FC236}">
                <a16:creationId xmlns:a16="http://schemas.microsoft.com/office/drawing/2014/main" id="{68CF0313-DDCE-4C9C-813D-19F41C25DF17}"/>
              </a:ext>
            </a:extLst>
          </p:cNvPr>
          <p:cNvSpPr>
            <a:spLocks noGrp="1"/>
          </p:cNvSpPr>
          <p:nvPr>
            <p:ph idx="1"/>
          </p:nvPr>
        </p:nvSpPr>
        <p:spPr>
          <a:xfrm>
            <a:off x="1137034" y="2194102"/>
            <a:ext cx="4438036" cy="3908585"/>
          </a:xfrm>
        </p:spPr>
        <p:txBody>
          <a:bodyPr>
            <a:normAutofit fontScale="92500"/>
          </a:bodyPr>
          <a:lstStyle/>
          <a:p>
            <a:pPr marL="0" indent="0">
              <a:buNone/>
            </a:pPr>
            <a:r>
              <a:rPr lang="es-MX" sz="2400" b="1" dirty="0"/>
              <a:t>Proverbios 5:15 </a:t>
            </a:r>
            <a:r>
              <a:rPr lang="es-MX" sz="2400" i="1" dirty="0">
                <a:solidFill>
                  <a:schemeClr val="accent1"/>
                </a:solidFill>
              </a:rPr>
              <a:t>Bebe el agua de tu misma cisterna, Y los raudales de tu propio pozo. </a:t>
            </a:r>
            <a:r>
              <a:rPr lang="es-MX" sz="2400" b="1" dirty="0"/>
              <a:t>16</a:t>
            </a:r>
            <a:r>
              <a:rPr lang="es-MX" sz="2400" i="1" dirty="0"/>
              <a:t> </a:t>
            </a:r>
            <a:r>
              <a:rPr lang="es-MX" sz="2400" i="1" dirty="0">
                <a:solidFill>
                  <a:schemeClr val="accent1"/>
                </a:solidFill>
              </a:rPr>
              <a:t>¿Se derramarán tus fuentes por las calles, Y tus corrientes de aguas por las plazas? </a:t>
            </a:r>
            <a:r>
              <a:rPr lang="es-MX" sz="2400" b="1" dirty="0"/>
              <a:t>17</a:t>
            </a:r>
            <a:r>
              <a:rPr lang="es-MX" sz="2400" i="1" dirty="0"/>
              <a:t> </a:t>
            </a:r>
            <a:r>
              <a:rPr lang="es-MX" sz="2400" b="1" i="1" u="sng" dirty="0">
                <a:solidFill>
                  <a:srgbClr val="FF0000"/>
                </a:solidFill>
              </a:rPr>
              <a:t>Sean para ti solo, Y no para los extraños contigo</a:t>
            </a:r>
            <a:r>
              <a:rPr lang="es-MX" sz="2400" i="1" dirty="0"/>
              <a:t>. </a:t>
            </a:r>
            <a:r>
              <a:rPr lang="es-MX" sz="2400" b="1" dirty="0"/>
              <a:t>18</a:t>
            </a:r>
            <a:r>
              <a:rPr lang="es-MX" sz="2400" i="1" dirty="0"/>
              <a:t> </a:t>
            </a:r>
            <a:r>
              <a:rPr lang="es-MX" sz="2400" b="1" i="1" u="sng" dirty="0">
                <a:solidFill>
                  <a:srgbClr val="FF0000"/>
                </a:solidFill>
              </a:rPr>
              <a:t>Sea bendito tu manantial, Y alégrate con la mujer de tu juventud</a:t>
            </a:r>
            <a:r>
              <a:rPr lang="es-MX" sz="2400" i="1" dirty="0"/>
              <a:t>, </a:t>
            </a:r>
            <a:r>
              <a:rPr lang="es-MX" sz="2400" b="1" dirty="0"/>
              <a:t>19</a:t>
            </a:r>
            <a:r>
              <a:rPr lang="es-MX" sz="2400" i="1" dirty="0"/>
              <a:t> </a:t>
            </a:r>
            <a:r>
              <a:rPr lang="es-MX" sz="2400" i="1" dirty="0">
                <a:solidFill>
                  <a:schemeClr val="accent1"/>
                </a:solidFill>
              </a:rPr>
              <a:t>Como cierva amada y graciosa gacela.</a:t>
            </a:r>
            <a:r>
              <a:rPr lang="es-MX" sz="2400" i="1" dirty="0"/>
              <a:t> </a:t>
            </a:r>
            <a:r>
              <a:rPr lang="es-MX" sz="2400" b="1" i="1" u="sng" dirty="0">
                <a:solidFill>
                  <a:srgbClr val="FF0000"/>
                </a:solidFill>
              </a:rPr>
              <a:t>Sus caricias te satisfagan en todo tiempo, Y en su amor recréate siempre</a:t>
            </a:r>
            <a:r>
              <a:rPr lang="es-MX" sz="2400" i="1" dirty="0"/>
              <a:t>. </a:t>
            </a:r>
            <a:endParaRPr lang="es-MX" sz="2400" i="1" dirty="0">
              <a:solidFill>
                <a:schemeClr val="accent1"/>
              </a:solidFill>
            </a:endParaRPr>
          </a:p>
        </p:txBody>
      </p:sp>
      <p:pic>
        <p:nvPicPr>
          <p:cNvPr id="7" name="Imagen 6">
            <a:extLst>
              <a:ext uri="{FF2B5EF4-FFF2-40B4-BE49-F238E27FC236}">
                <a16:creationId xmlns:a16="http://schemas.microsoft.com/office/drawing/2014/main" id="{B514579B-C67D-4E73-A624-B6CA70A7A98C}"/>
              </a:ext>
            </a:extLst>
          </p:cNvPr>
          <p:cNvPicPr>
            <a:picLocks noChangeAspect="1"/>
          </p:cNvPicPr>
          <p:nvPr/>
        </p:nvPicPr>
        <p:blipFill rotWithShape="1">
          <a:blip r:embed="rId2"/>
          <a:srcRect r="-1" b="6979"/>
          <a:stretch/>
        </p:blipFill>
        <p:spPr>
          <a:xfrm>
            <a:off x="6880610" y="1012027"/>
            <a:ext cx="4737650" cy="4856160"/>
          </a:xfrm>
          <a:prstGeom prst="rect">
            <a:avLst/>
          </a:prstGeom>
        </p:spPr>
      </p:pic>
    </p:spTree>
    <p:extLst>
      <p:ext uri="{BB962C8B-B14F-4D97-AF65-F5344CB8AC3E}">
        <p14:creationId xmlns:p14="http://schemas.microsoft.com/office/powerpoint/2010/main" val="7204543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24350E9-5CB4-4B51-BFEE-901D12B49BAF}"/>
              </a:ext>
            </a:extLst>
          </p:cNvPr>
          <p:cNvSpPr>
            <a:spLocks noGrp="1"/>
          </p:cNvSpPr>
          <p:nvPr>
            <p:ph type="title"/>
          </p:nvPr>
        </p:nvSpPr>
        <p:spPr>
          <a:xfrm>
            <a:off x="7320466" y="609600"/>
            <a:ext cx="4140014" cy="1330839"/>
          </a:xfrm>
        </p:spPr>
        <p:txBody>
          <a:bodyPr>
            <a:normAutofit/>
          </a:bodyPr>
          <a:lstStyle/>
          <a:p>
            <a:r>
              <a:rPr lang="es-MX" sz="3700"/>
              <a:t>La Cama de la Pareja debe ser exclusiva</a:t>
            </a:r>
          </a:p>
        </p:txBody>
      </p:sp>
      <p:pic>
        <p:nvPicPr>
          <p:cNvPr id="7" name="Imagen 6">
            <a:extLst>
              <a:ext uri="{FF2B5EF4-FFF2-40B4-BE49-F238E27FC236}">
                <a16:creationId xmlns:a16="http://schemas.microsoft.com/office/drawing/2014/main" id="{B514579B-C67D-4E73-A624-B6CA70A7A98C}"/>
              </a:ext>
            </a:extLst>
          </p:cNvPr>
          <p:cNvPicPr>
            <a:picLocks noChangeAspect="1"/>
          </p:cNvPicPr>
          <p:nvPr/>
        </p:nvPicPr>
        <p:blipFill rotWithShape="1">
          <a:blip r:embed="rId3"/>
          <a:srcRect t="1423" b="840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Marcador de contenido 2">
            <a:extLst>
              <a:ext uri="{FF2B5EF4-FFF2-40B4-BE49-F238E27FC236}">
                <a16:creationId xmlns:a16="http://schemas.microsoft.com/office/drawing/2014/main" id="{68CF0313-DDCE-4C9C-813D-19F41C25DF17}"/>
              </a:ext>
            </a:extLst>
          </p:cNvPr>
          <p:cNvSpPr>
            <a:spLocks noGrp="1"/>
          </p:cNvSpPr>
          <p:nvPr>
            <p:ph idx="1"/>
          </p:nvPr>
        </p:nvSpPr>
        <p:spPr>
          <a:xfrm>
            <a:off x="7320465" y="2194102"/>
            <a:ext cx="4140013" cy="3908586"/>
          </a:xfrm>
        </p:spPr>
        <p:txBody>
          <a:bodyPr>
            <a:normAutofit lnSpcReduction="10000"/>
          </a:bodyPr>
          <a:lstStyle/>
          <a:p>
            <a:pPr marL="0" indent="0">
              <a:buNone/>
            </a:pPr>
            <a:r>
              <a:rPr lang="es-MX" sz="2400" b="1" dirty="0"/>
              <a:t>Proverbios 5:20</a:t>
            </a:r>
            <a:r>
              <a:rPr lang="es-MX" sz="2400" i="1" dirty="0"/>
              <a:t> </a:t>
            </a:r>
            <a:r>
              <a:rPr lang="es-MX" sz="2400" i="1" dirty="0">
                <a:solidFill>
                  <a:schemeClr val="accent1"/>
                </a:solidFill>
              </a:rPr>
              <a:t>¿Y por qué, hijo mío, andarás ciego con la mujer ajena, Y abrazarás el seno de la extraña? </a:t>
            </a:r>
            <a:r>
              <a:rPr lang="es-MX" sz="2400" b="1" dirty="0"/>
              <a:t>21</a:t>
            </a:r>
            <a:r>
              <a:rPr lang="es-MX" sz="2400" i="1" dirty="0"/>
              <a:t> </a:t>
            </a:r>
            <a:r>
              <a:rPr lang="es-MX" sz="2400" i="1" dirty="0">
                <a:solidFill>
                  <a:schemeClr val="accent1"/>
                </a:solidFill>
              </a:rPr>
              <a:t>Porque los caminos del hombre están ante los ojos de Jehová, Y él considera todas sus veredas. </a:t>
            </a:r>
            <a:br>
              <a:rPr lang="es-MX" sz="2400" i="1" dirty="0">
                <a:solidFill>
                  <a:schemeClr val="accent1"/>
                </a:solidFill>
              </a:rPr>
            </a:br>
            <a:r>
              <a:rPr lang="es-MX" sz="2400" b="1" dirty="0"/>
              <a:t>22</a:t>
            </a:r>
            <a:r>
              <a:rPr lang="es-MX" sz="2400" i="1" dirty="0"/>
              <a:t> </a:t>
            </a:r>
            <a:r>
              <a:rPr lang="es-MX" sz="2400" b="1" i="1" u="sng" dirty="0">
                <a:solidFill>
                  <a:srgbClr val="FF0000"/>
                </a:solidFill>
              </a:rPr>
              <a:t>Prenderán al impío sus propias iniquidades, Y retenido será con las cuerdas de su pecado</a:t>
            </a:r>
            <a:r>
              <a:rPr lang="es-MX" sz="2400" b="1" i="1" dirty="0">
                <a:solidFill>
                  <a:schemeClr val="accent1"/>
                </a:solidFill>
              </a:rPr>
              <a:t>. </a:t>
            </a:r>
            <a:r>
              <a:rPr lang="es-MX" sz="2400" b="1" dirty="0"/>
              <a:t>23</a:t>
            </a:r>
            <a:r>
              <a:rPr lang="es-MX" sz="2400" i="1" dirty="0"/>
              <a:t> </a:t>
            </a:r>
            <a:r>
              <a:rPr lang="es-MX" sz="2400" i="1" dirty="0">
                <a:solidFill>
                  <a:schemeClr val="accent1"/>
                </a:solidFill>
              </a:rPr>
              <a:t>El morirá por falta de corrección, Y errará por lo inmenso de su locura. </a:t>
            </a:r>
          </a:p>
        </p:txBody>
      </p:sp>
    </p:spTree>
    <p:extLst>
      <p:ext uri="{BB962C8B-B14F-4D97-AF65-F5344CB8AC3E}">
        <p14:creationId xmlns:p14="http://schemas.microsoft.com/office/powerpoint/2010/main" val="27085940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E3C012-AB15-4D0E-85DC-FCA007B90203}"/>
              </a:ext>
            </a:extLst>
          </p:cNvPr>
          <p:cNvSpPr>
            <a:spLocks noGrp="1"/>
          </p:cNvSpPr>
          <p:nvPr>
            <p:ph type="title"/>
          </p:nvPr>
        </p:nvSpPr>
        <p:spPr>
          <a:xfrm>
            <a:off x="612648" y="1078992"/>
            <a:ext cx="6268770" cy="1536192"/>
          </a:xfrm>
        </p:spPr>
        <p:txBody>
          <a:bodyPr anchor="b">
            <a:normAutofit/>
          </a:bodyPr>
          <a:lstStyle/>
          <a:p>
            <a:r>
              <a:rPr lang="es-MX" sz="5200" dirty="0"/>
              <a:t>¿Qué enseña Proverbios 5:15-23?</a:t>
            </a:r>
          </a:p>
        </p:txBody>
      </p:sp>
      <p:sp>
        <p:nvSpPr>
          <p:cNvPr id="11" name="Rectangle 10">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CB890FF0-56AD-4366-9682-2CBE889C1449}"/>
              </a:ext>
            </a:extLst>
          </p:cNvPr>
          <p:cNvSpPr>
            <a:spLocks noGrp="1"/>
          </p:cNvSpPr>
          <p:nvPr>
            <p:ph idx="1"/>
          </p:nvPr>
        </p:nvSpPr>
        <p:spPr>
          <a:xfrm>
            <a:off x="612648" y="3056467"/>
            <a:ext cx="6268770" cy="3396383"/>
          </a:xfrm>
        </p:spPr>
        <p:txBody>
          <a:bodyPr>
            <a:normAutofit lnSpcReduction="10000"/>
          </a:bodyPr>
          <a:lstStyle/>
          <a:p>
            <a:pPr marL="514350" indent="-514350">
              <a:buFont typeface="+mj-lt"/>
              <a:buAutoNum type="arabicPeriod"/>
            </a:pPr>
            <a:r>
              <a:rPr lang="es-MX" sz="1800" dirty="0"/>
              <a:t>Un hombre debe casarse con una mujer hasta que la muerte los separa. Su gozo y placer queda siempre en ella.</a:t>
            </a:r>
          </a:p>
          <a:p>
            <a:pPr marL="514350" indent="-514350">
              <a:buFont typeface="+mj-lt"/>
              <a:buAutoNum type="arabicPeriod"/>
            </a:pPr>
            <a:r>
              <a:rPr lang="es-MX" sz="1800" dirty="0"/>
              <a:t>El amor o romances se enfocan únicamente en tu pareja legal. No más. No debemos tener nada romántico con alguien afuera de tu propio matrimonio. (Esto es adulterio)</a:t>
            </a:r>
          </a:p>
          <a:p>
            <a:pPr marL="514350" indent="-514350">
              <a:buFont typeface="+mj-lt"/>
              <a:buAutoNum type="arabicPeriod"/>
            </a:pPr>
            <a:r>
              <a:rPr lang="es-MX" sz="1800" dirty="0"/>
              <a:t>Hay una sola forma de tener una relación física, y esto es, si Dios permite, que la mujer pueda salir embarazada después. Otras formas de sexo son consideradas “fornicación” o perversión aun entre una pareja casada.</a:t>
            </a:r>
          </a:p>
          <a:p>
            <a:pPr marL="514350" indent="-514350">
              <a:buFont typeface="+mj-lt"/>
              <a:buAutoNum type="arabicPeriod"/>
            </a:pPr>
            <a:r>
              <a:rPr lang="es-MX" sz="1800" dirty="0"/>
              <a:t>Aunque Dios dio permiso para el divorcio, es siempre un fracaso de la relación matrimonial, y el cristiano debe pelear todo lo que puede para no terminar así.</a:t>
            </a:r>
          </a:p>
        </p:txBody>
      </p:sp>
      <p:pic>
        <p:nvPicPr>
          <p:cNvPr id="4" name="Imagen 3">
            <a:extLst>
              <a:ext uri="{FF2B5EF4-FFF2-40B4-BE49-F238E27FC236}">
                <a16:creationId xmlns:a16="http://schemas.microsoft.com/office/drawing/2014/main" id="{D3364FC8-E848-4DBB-9607-3D34810B87A1}"/>
              </a:ext>
            </a:extLst>
          </p:cNvPr>
          <p:cNvPicPr>
            <a:picLocks noChangeAspect="1"/>
          </p:cNvPicPr>
          <p:nvPr/>
        </p:nvPicPr>
        <p:blipFill rotWithShape="1">
          <a:blip r:embed="rId3"/>
          <a:srcRect r="-1" b="6979"/>
          <a:stretch/>
        </p:blipFill>
        <p:spPr>
          <a:xfrm>
            <a:off x="7494066" y="1219393"/>
            <a:ext cx="4237686" cy="4343690"/>
          </a:xfrm>
          <a:prstGeom prst="rect">
            <a:avLst/>
          </a:prstGeom>
        </p:spPr>
      </p:pic>
    </p:spTree>
    <p:extLst>
      <p:ext uri="{BB962C8B-B14F-4D97-AF65-F5344CB8AC3E}">
        <p14:creationId xmlns:p14="http://schemas.microsoft.com/office/powerpoint/2010/main" val="14692545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5BDD0CF-DDF8-435A-82AE-C835A85C2465}"/>
              </a:ext>
            </a:extLst>
          </p:cNvPr>
          <p:cNvSpPr>
            <a:spLocks noGrp="1"/>
          </p:cNvSpPr>
          <p:nvPr>
            <p:ph type="title"/>
          </p:nvPr>
        </p:nvSpPr>
        <p:spPr>
          <a:xfrm>
            <a:off x="572493" y="238539"/>
            <a:ext cx="11018520" cy="1434415"/>
          </a:xfrm>
        </p:spPr>
        <p:txBody>
          <a:bodyPr anchor="b">
            <a:normAutofit/>
          </a:bodyPr>
          <a:lstStyle/>
          <a:p>
            <a:r>
              <a:rPr lang="es-MX" sz="4600" dirty="0"/>
              <a:t>Definiciones…</a:t>
            </a:r>
            <a:br>
              <a:rPr lang="es-MX" sz="4600" dirty="0"/>
            </a:br>
            <a:r>
              <a:rPr lang="es-MX" sz="4600" dirty="0"/>
              <a:t>¿Qué es el pecado de adulterio?</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53C921E-67F1-47D0-945F-1BAECCAE783A}"/>
              </a:ext>
            </a:extLst>
          </p:cNvPr>
          <p:cNvSpPr>
            <a:spLocks noGrp="1"/>
          </p:cNvSpPr>
          <p:nvPr>
            <p:ph idx="1"/>
          </p:nvPr>
        </p:nvSpPr>
        <p:spPr>
          <a:xfrm>
            <a:off x="572493" y="2071316"/>
            <a:ext cx="6713552" cy="4119172"/>
          </a:xfrm>
        </p:spPr>
        <p:txBody>
          <a:bodyPr anchor="t">
            <a:normAutofit/>
          </a:bodyPr>
          <a:lstStyle/>
          <a:p>
            <a:pPr marL="0" indent="0">
              <a:buNone/>
            </a:pPr>
            <a:r>
              <a:rPr lang="es-MX" sz="2200" dirty="0"/>
              <a:t>Hay dos conceptos bíblicos que Dios prohíbe. </a:t>
            </a:r>
            <a:r>
              <a:rPr lang="es-MX" sz="2200" b="1" u="sng" dirty="0"/>
              <a:t>Adulterio</a:t>
            </a:r>
            <a:r>
              <a:rPr lang="es-MX" sz="2200" dirty="0"/>
              <a:t> que es sexo, romances, etc. entre dos personas en que uno o los dos son casados con otras personas.</a:t>
            </a:r>
          </a:p>
          <a:p>
            <a:pPr marL="0" indent="0">
              <a:buNone/>
            </a:pPr>
            <a:r>
              <a:rPr lang="es-MX" sz="2200" dirty="0"/>
              <a:t>La </a:t>
            </a:r>
            <a:r>
              <a:rPr lang="es-MX" sz="2200" b="1" u="sng" dirty="0"/>
              <a:t>fornicación</a:t>
            </a:r>
            <a:r>
              <a:rPr lang="es-MX" sz="2200" dirty="0"/>
              <a:t> es inmundicia sexual de cualquier tipo. Esto es sexo con uno mismo, o con animales, o sexo entre dos personas en una forma que Dios no nos ha dado (para que haya procreación). </a:t>
            </a:r>
          </a:p>
          <a:p>
            <a:pPr marL="0" indent="0">
              <a:buNone/>
            </a:pPr>
            <a:r>
              <a:rPr lang="es-MX" sz="2200" dirty="0"/>
              <a:t>La </a:t>
            </a:r>
            <a:r>
              <a:rPr lang="es-MX" sz="2200" b="1" u="sng" dirty="0"/>
              <a:t>sodomía</a:t>
            </a:r>
            <a:r>
              <a:rPr lang="es-MX" sz="2200" dirty="0"/>
              <a:t> es fornicación o sea este tipo de sexo donde nunca va a ser nacido un bebé.</a:t>
            </a:r>
          </a:p>
        </p:txBody>
      </p:sp>
      <p:pic>
        <p:nvPicPr>
          <p:cNvPr id="5" name="Imagen 4" descr="Imagen que contiene persona, interior, tabla, niño&#10;&#10;Descripción generada automáticamente">
            <a:extLst>
              <a:ext uri="{FF2B5EF4-FFF2-40B4-BE49-F238E27FC236}">
                <a16:creationId xmlns:a16="http://schemas.microsoft.com/office/drawing/2014/main" id="{FB7127FA-0012-4A53-967E-A28D5D4286A5}"/>
              </a:ext>
            </a:extLst>
          </p:cNvPr>
          <p:cNvPicPr>
            <a:picLocks noChangeAspect="1"/>
          </p:cNvPicPr>
          <p:nvPr/>
        </p:nvPicPr>
        <p:blipFill rotWithShape="1">
          <a:blip r:embed="rId2">
            <a:extLst>
              <a:ext uri="{28A0092B-C50C-407E-A947-70E740481C1C}">
                <a14:useLocalDpi xmlns:a14="http://schemas.microsoft.com/office/drawing/2010/main" val="0"/>
              </a:ext>
            </a:extLst>
          </a:blip>
          <a:srcRect l="13070" r="28245"/>
          <a:stretch/>
        </p:blipFill>
        <p:spPr>
          <a:xfrm>
            <a:off x="7675658" y="2093976"/>
            <a:ext cx="3941064" cy="4096512"/>
          </a:xfrm>
          <a:prstGeom prst="rect">
            <a:avLst/>
          </a:prstGeom>
        </p:spPr>
      </p:pic>
    </p:spTree>
    <p:extLst>
      <p:ext uri="{BB962C8B-B14F-4D97-AF65-F5344CB8AC3E}">
        <p14:creationId xmlns:p14="http://schemas.microsoft.com/office/powerpoint/2010/main" val="15318522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FBCD9B7-E485-4B55-B27D-DC3080973667}"/>
              </a:ext>
            </a:extLst>
          </p:cNvPr>
          <p:cNvSpPr>
            <a:spLocks noGrp="1"/>
          </p:cNvSpPr>
          <p:nvPr>
            <p:ph type="title"/>
          </p:nvPr>
        </p:nvSpPr>
        <p:spPr>
          <a:xfrm>
            <a:off x="5297762" y="329184"/>
            <a:ext cx="6251110" cy="1783080"/>
          </a:xfrm>
        </p:spPr>
        <p:txBody>
          <a:bodyPr anchor="b">
            <a:normAutofit/>
          </a:bodyPr>
          <a:lstStyle/>
          <a:p>
            <a:r>
              <a:rPr lang="es-MX" sz="5400" dirty="0"/>
              <a:t>¿Y los eunucos?</a:t>
            </a:r>
          </a:p>
        </p:txBody>
      </p:sp>
      <p:pic>
        <p:nvPicPr>
          <p:cNvPr id="5" name="Imagen 4" descr="Un grupo de personas vestidas de negro&#10;&#10;Descripción generada automáticamente con confianza media">
            <a:extLst>
              <a:ext uri="{FF2B5EF4-FFF2-40B4-BE49-F238E27FC236}">
                <a16:creationId xmlns:a16="http://schemas.microsoft.com/office/drawing/2014/main" id="{75277DF0-3ABD-4477-9179-E543557B5E18}"/>
              </a:ext>
            </a:extLst>
          </p:cNvPr>
          <p:cNvPicPr>
            <a:picLocks noChangeAspect="1"/>
          </p:cNvPicPr>
          <p:nvPr/>
        </p:nvPicPr>
        <p:blipFill rotWithShape="1">
          <a:blip r:embed="rId2">
            <a:extLst>
              <a:ext uri="{28A0092B-C50C-407E-A947-70E740481C1C}">
                <a14:useLocalDpi xmlns:a14="http://schemas.microsoft.com/office/drawing/2010/main" val="0"/>
              </a:ext>
            </a:extLst>
          </a:blip>
          <a:srcRect l="26332" r="2273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597A1C7-3079-4644-A13D-A9AEB87D04F1}"/>
              </a:ext>
            </a:extLst>
          </p:cNvPr>
          <p:cNvSpPr>
            <a:spLocks noGrp="1"/>
          </p:cNvSpPr>
          <p:nvPr>
            <p:ph idx="1"/>
          </p:nvPr>
        </p:nvSpPr>
        <p:spPr>
          <a:xfrm>
            <a:off x="5086350" y="2637183"/>
            <a:ext cx="6686550" cy="3553305"/>
          </a:xfrm>
        </p:spPr>
        <p:txBody>
          <a:bodyPr>
            <a:normAutofit/>
          </a:bodyPr>
          <a:lstStyle/>
          <a:p>
            <a:pPr marL="0" indent="0">
              <a:buNone/>
            </a:pPr>
            <a:r>
              <a:rPr lang="es-MX" sz="2200" dirty="0"/>
              <a:t>Un eunuco es un hombre que 1) ha tomado un voto de no tocar, ni ver, ni pensar sexualmente hacia otras personas, o 2) que un rey o alguien le ha hecho imposible de tener sexo normal con otra persona. </a:t>
            </a:r>
          </a:p>
          <a:p>
            <a:pPr marL="0" indent="0">
              <a:buNone/>
            </a:pPr>
            <a:r>
              <a:rPr lang="es-MX" sz="2200" b="1" u="sng" dirty="0"/>
              <a:t>Los </a:t>
            </a:r>
            <a:r>
              <a:rPr lang="es-MX" sz="2200" b="1" u="sng" dirty="0" err="1"/>
              <a:t>homosexsuales</a:t>
            </a:r>
            <a:r>
              <a:rPr lang="es-MX" sz="2200" b="1" u="sng" dirty="0"/>
              <a:t>  </a:t>
            </a:r>
            <a:r>
              <a:rPr lang="es-MX" sz="2200" dirty="0"/>
              <a:t>tienen toda su vida enfocada en el sexo, y un eunuco nada.</a:t>
            </a:r>
          </a:p>
          <a:p>
            <a:pPr marL="0" indent="0">
              <a:buNone/>
            </a:pPr>
            <a:r>
              <a:rPr lang="es-MX" sz="2200" dirty="0"/>
              <a:t>La existencia de los eunucos por su propia voluntad desafían a que la gente no puede vivir sin sexo.  Eso No es cierto .</a:t>
            </a:r>
          </a:p>
        </p:txBody>
      </p:sp>
    </p:spTree>
    <p:extLst>
      <p:ext uri="{BB962C8B-B14F-4D97-AF65-F5344CB8AC3E}">
        <p14:creationId xmlns:p14="http://schemas.microsoft.com/office/powerpoint/2010/main" val="4139489712"/>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72AA300-B4DD-44B8-87F9-2DE4398241B2}"/>
              </a:ext>
            </a:extLst>
          </p:cNvPr>
          <p:cNvSpPr>
            <a:spLocks noGrp="1"/>
          </p:cNvSpPr>
          <p:nvPr>
            <p:ph type="ctrTitle"/>
          </p:nvPr>
        </p:nvSpPr>
        <p:spPr>
          <a:xfrm>
            <a:off x="5297762" y="640080"/>
            <a:ext cx="6251110" cy="1320302"/>
          </a:xfrm>
        </p:spPr>
        <p:txBody>
          <a:bodyPr anchor="b">
            <a:normAutofit fontScale="90000"/>
          </a:bodyPr>
          <a:lstStyle/>
          <a:p>
            <a:pPr algn="l"/>
            <a:r>
              <a:rPr lang="es-MX" sz="5400" dirty="0"/>
              <a:t>Los que Desafían </a:t>
            </a:r>
            <a:br>
              <a:rPr lang="es-MX" sz="5400" dirty="0"/>
            </a:br>
            <a:r>
              <a:rPr lang="es-MX" sz="5400" dirty="0"/>
              <a:t>a Dios</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72403980-4976-467A-9F26-0E6795708EBB}"/>
              </a:ext>
            </a:extLst>
          </p:cNvPr>
          <p:cNvSpPr txBox="1"/>
          <p:nvPr/>
        </p:nvSpPr>
        <p:spPr>
          <a:xfrm>
            <a:off x="4842174" y="2145433"/>
            <a:ext cx="5771973" cy="954107"/>
          </a:xfrm>
          <a:prstGeom prst="rect">
            <a:avLst/>
          </a:prstGeom>
          <a:noFill/>
        </p:spPr>
        <p:txBody>
          <a:bodyPr wrap="square" rtlCol="0">
            <a:spAutoFit/>
          </a:bodyPr>
          <a:lstStyle/>
          <a:p>
            <a:r>
              <a:rPr lang="es-MX" sz="2800" dirty="0"/>
              <a:t>Los sabios buscan a Dios. </a:t>
            </a:r>
            <a:br>
              <a:rPr lang="es-MX" sz="2800" dirty="0"/>
            </a:br>
            <a:r>
              <a:rPr lang="es-MX" sz="2800" dirty="0"/>
              <a:t>Los sabios obedecen y agradan a Dios.</a:t>
            </a:r>
            <a:endParaRPr lang="es-MX" dirty="0"/>
          </a:p>
        </p:txBody>
      </p:sp>
      <p:sp>
        <p:nvSpPr>
          <p:cNvPr id="6" name="CuadroTexto 5">
            <a:extLst>
              <a:ext uri="{FF2B5EF4-FFF2-40B4-BE49-F238E27FC236}">
                <a16:creationId xmlns:a16="http://schemas.microsoft.com/office/drawing/2014/main" id="{9BBC23F3-7F0A-448D-B49C-8945A04848BE}"/>
              </a:ext>
            </a:extLst>
          </p:cNvPr>
          <p:cNvSpPr txBox="1"/>
          <p:nvPr/>
        </p:nvSpPr>
        <p:spPr>
          <a:xfrm>
            <a:off x="4842174" y="3218080"/>
            <a:ext cx="6293326" cy="954107"/>
          </a:xfrm>
          <a:prstGeom prst="rect">
            <a:avLst/>
          </a:prstGeom>
          <a:noFill/>
        </p:spPr>
        <p:txBody>
          <a:bodyPr wrap="none" rtlCol="0">
            <a:spAutoFit/>
          </a:bodyPr>
          <a:lstStyle/>
          <a:p>
            <a:r>
              <a:rPr lang="es-MX" sz="2800" dirty="0"/>
              <a:t>La ira de Dios en esta vida y el horrible </a:t>
            </a:r>
            <a:br>
              <a:rPr lang="es-MX" sz="2800" dirty="0"/>
            </a:br>
            <a:r>
              <a:rPr lang="es-MX" sz="2800" dirty="0"/>
              <a:t>infierno esperan a los que desafían a Dios</a:t>
            </a:r>
            <a:r>
              <a:rPr lang="es-MX" dirty="0"/>
              <a:t>.</a:t>
            </a:r>
          </a:p>
        </p:txBody>
      </p:sp>
      <p:pic>
        <p:nvPicPr>
          <p:cNvPr id="7" name="Imagen 6">
            <a:extLst>
              <a:ext uri="{FF2B5EF4-FFF2-40B4-BE49-F238E27FC236}">
                <a16:creationId xmlns:a16="http://schemas.microsoft.com/office/drawing/2014/main" id="{1E15D76F-8789-47BA-8008-B010BDAD008E}"/>
              </a:ext>
            </a:extLst>
          </p:cNvPr>
          <p:cNvPicPr>
            <a:picLocks noChangeAspect="1"/>
          </p:cNvPicPr>
          <p:nvPr/>
        </p:nvPicPr>
        <p:blipFill>
          <a:blip r:embed="rId2"/>
          <a:stretch>
            <a:fillRect/>
          </a:stretch>
        </p:blipFill>
        <p:spPr>
          <a:xfrm>
            <a:off x="-19190" y="0"/>
            <a:ext cx="4657725" cy="6858000"/>
          </a:xfrm>
          <a:prstGeom prst="rect">
            <a:avLst/>
          </a:prstGeom>
        </p:spPr>
      </p:pic>
    </p:spTree>
    <p:extLst>
      <p:ext uri="{BB962C8B-B14F-4D97-AF65-F5344CB8AC3E}">
        <p14:creationId xmlns:p14="http://schemas.microsoft.com/office/powerpoint/2010/main" val="1142121190"/>
      </p:ext>
    </p:extLst>
  </p:cSld>
  <p:clrMapOvr>
    <a:masterClrMapping/>
  </p:clrMapOvr>
  <mc:AlternateContent xmlns:mc="http://schemas.openxmlformats.org/markup-compatibility/2006">
    <mc:Choice xmlns:p14="http://schemas.microsoft.com/office/powerpoint/2010/main" Requires="p14">
      <p:transition spd="slow" p14:dur="2500">
        <p:dissolve/>
      </p:transition>
    </mc:Choice>
    <mc:Fallback>
      <p:transition spd="slow">
        <p:dissolv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72AA300-B4DD-44B8-87F9-2DE4398241B2}"/>
              </a:ext>
            </a:extLst>
          </p:cNvPr>
          <p:cNvSpPr>
            <a:spLocks noGrp="1"/>
          </p:cNvSpPr>
          <p:nvPr>
            <p:ph type="ctrTitle"/>
          </p:nvPr>
        </p:nvSpPr>
        <p:spPr>
          <a:xfrm>
            <a:off x="5297762" y="640080"/>
            <a:ext cx="6251110" cy="1320302"/>
          </a:xfrm>
        </p:spPr>
        <p:txBody>
          <a:bodyPr anchor="b">
            <a:normAutofit fontScale="90000"/>
          </a:bodyPr>
          <a:lstStyle/>
          <a:p>
            <a:pPr algn="l"/>
            <a:r>
              <a:rPr lang="es-MX" sz="5400" dirty="0"/>
              <a:t>Los que Desafían </a:t>
            </a:r>
            <a:br>
              <a:rPr lang="es-MX" sz="5400" dirty="0"/>
            </a:br>
            <a:r>
              <a:rPr lang="es-MX" sz="5400" dirty="0"/>
              <a:t>a Dios</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72403980-4976-467A-9F26-0E6795708EBB}"/>
              </a:ext>
            </a:extLst>
          </p:cNvPr>
          <p:cNvSpPr txBox="1"/>
          <p:nvPr/>
        </p:nvSpPr>
        <p:spPr>
          <a:xfrm>
            <a:off x="4842174" y="2145433"/>
            <a:ext cx="5771973" cy="954107"/>
          </a:xfrm>
          <a:prstGeom prst="rect">
            <a:avLst/>
          </a:prstGeom>
          <a:noFill/>
        </p:spPr>
        <p:txBody>
          <a:bodyPr wrap="square" rtlCol="0">
            <a:spAutoFit/>
          </a:bodyPr>
          <a:lstStyle/>
          <a:p>
            <a:r>
              <a:rPr lang="es-MX" sz="2800" dirty="0"/>
              <a:t>Los sabios buscan a Dios. </a:t>
            </a:r>
            <a:br>
              <a:rPr lang="es-MX" sz="2800" dirty="0"/>
            </a:br>
            <a:r>
              <a:rPr lang="es-MX" sz="2800" dirty="0"/>
              <a:t>Los sabios obedecen y agradan a Dios.</a:t>
            </a:r>
          </a:p>
        </p:txBody>
      </p:sp>
      <p:sp>
        <p:nvSpPr>
          <p:cNvPr id="6" name="CuadroTexto 5">
            <a:extLst>
              <a:ext uri="{FF2B5EF4-FFF2-40B4-BE49-F238E27FC236}">
                <a16:creationId xmlns:a16="http://schemas.microsoft.com/office/drawing/2014/main" id="{9BBC23F3-7F0A-448D-B49C-8945A04848BE}"/>
              </a:ext>
            </a:extLst>
          </p:cNvPr>
          <p:cNvSpPr txBox="1"/>
          <p:nvPr/>
        </p:nvSpPr>
        <p:spPr>
          <a:xfrm>
            <a:off x="4842174" y="3218080"/>
            <a:ext cx="6326988" cy="954107"/>
          </a:xfrm>
          <a:prstGeom prst="rect">
            <a:avLst/>
          </a:prstGeom>
          <a:noFill/>
        </p:spPr>
        <p:txBody>
          <a:bodyPr wrap="none" rtlCol="0">
            <a:spAutoFit/>
          </a:bodyPr>
          <a:lstStyle/>
          <a:p>
            <a:r>
              <a:rPr lang="es-MX" sz="2800" dirty="0"/>
              <a:t>La ira de Dios en esta vida, y el horrible </a:t>
            </a:r>
            <a:br>
              <a:rPr lang="es-MX" sz="2800" dirty="0"/>
            </a:br>
            <a:r>
              <a:rPr lang="es-MX" sz="2800" dirty="0"/>
              <a:t>infierno esperan a los que desafían a Dios.</a:t>
            </a:r>
            <a:endParaRPr lang="es-MX" dirty="0"/>
          </a:p>
        </p:txBody>
      </p:sp>
      <p:sp>
        <p:nvSpPr>
          <p:cNvPr id="9" name="CuadroTexto 8">
            <a:extLst>
              <a:ext uri="{FF2B5EF4-FFF2-40B4-BE49-F238E27FC236}">
                <a16:creationId xmlns:a16="http://schemas.microsoft.com/office/drawing/2014/main" id="{D6F7F7BC-8545-4A62-A533-4B452ACCCEFD}"/>
              </a:ext>
            </a:extLst>
          </p:cNvPr>
          <p:cNvSpPr txBox="1"/>
          <p:nvPr/>
        </p:nvSpPr>
        <p:spPr>
          <a:xfrm>
            <a:off x="4842174" y="4559551"/>
            <a:ext cx="6706698" cy="954107"/>
          </a:xfrm>
          <a:prstGeom prst="rect">
            <a:avLst/>
          </a:prstGeom>
          <a:noFill/>
        </p:spPr>
        <p:txBody>
          <a:bodyPr wrap="square" rtlCol="0">
            <a:spAutoFit/>
          </a:bodyPr>
          <a:lstStyle/>
          <a:p>
            <a:r>
              <a:rPr lang="es-MX" sz="2800" b="1" u="sng" dirty="0">
                <a:solidFill>
                  <a:srgbClr val="FF0000"/>
                </a:solidFill>
              </a:rPr>
              <a:t>¡Evangelizamos y oramos para los que desafían a Dios!</a:t>
            </a:r>
          </a:p>
        </p:txBody>
      </p:sp>
      <p:pic>
        <p:nvPicPr>
          <p:cNvPr id="7" name="Imagen 6">
            <a:extLst>
              <a:ext uri="{FF2B5EF4-FFF2-40B4-BE49-F238E27FC236}">
                <a16:creationId xmlns:a16="http://schemas.microsoft.com/office/drawing/2014/main" id="{F01811B2-4D4B-4416-B86B-A923DA8075A7}"/>
              </a:ext>
            </a:extLst>
          </p:cNvPr>
          <p:cNvPicPr>
            <a:picLocks noChangeAspect="1"/>
          </p:cNvPicPr>
          <p:nvPr/>
        </p:nvPicPr>
        <p:blipFill>
          <a:blip r:embed="rId2"/>
          <a:stretch>
            <a:fillRect/>
          </a:stretch>
        </p:blipFill>
        <p:spPr>
          <a:xfrm>
            <a:off x="-43" y="0"/>
            <a:ext cx="4657725" cy="6858000"/>
          </a:xfrm>
          <a:prstGeom prst="rect">
            <a:avLst/>
          </a:prstGeom>
        </p:spPr>
      </p:pic>
    </p:spTree>
    <p:extLst>
      <p:ext uri="{BB962C8B-B14F-4D97-AF65-F5344CB8AC3E}">
        <p14:creationId xmlns:p14="http://schemas.microsoft.com/office/powerpoint/2010/main" val="2917046129"/>
      </p:ext>
    </p:extLst>
  </p:cSld>
  <p:clrMapOvr>
    <a:masterClrMapping/>
  </p:clrMapOvr>
  <mc:AlternateContent xmlns:mc="http://schemas.openxmlformats.org/markup-compatibility/2006">
    <mc:Choice xmlns:p14="http://schemas.microsoft.com/office/powerpoint/2010/main" Requires="p14">
      <p:transition spd="slow" p14:dur="2500">
        <p:dissolve/>
      </p:transition>
    </mc:Choice>
    <mc:Fallback>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50C0F2E-F471-490B-81CA-6CAC0E0F5FC3}"/>
              </a:ext>
            </a:extLst>
          </p:cNvPr>
          <p:cNvSpPr>
            <a:spLocks noGrp="1"/>
          </p:cNvSpPr>
          <p:nvPr>
            <p:ph type="title"/>
          </p:nvPr>
        </p:nvSpPr>
        <p:spPr>
          <a:xfrm>
            <a:off x="572493" y="238539"/>
            <a:ext cx="11018520" cy="1434415"/>
          </a:xfrm>
        </p:spPr>
        <p:txBody>
          <a:bodyPr anchor="b">
            <a:normAutofit/>
          </a:bodyPr>
          <a:lstStyle/>
          <a:p>
            <a:r>
              <a:rPr lang="es-MX" sz="4600" dirty="0"/>
              <a:t>Exhortación: Haz caso a Dios</a:t>
            </a:r>
            <a:br>
              <a:rPr lang="es-MX" sz="4600" dirty="0"/>
            </a:br>
            <a:r>
              <a:rPr lang="es-MX" sz="4600" dirty="0"/>
              <a:t>Mientras que no cae la ira de Dios sobre ti</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0475729-DA62-4B11-8B15-F413363B5612}"/>
              </a:ext>
            </a:extLst>
          </p:cNvPr>
          <p:cNvSpPr>
            <a:spLocks noGrp="1"/>
          </p:cNvSpPr>
          <p:nvPr>
            <p:ph idx="1"/>
          </p:nvPr>
        </p:nvSpPr>
        <p:spPr>
          <a:xfrm>
            <a:off x="572493" y="2071315"/>
            <a:ext cx="6713552" cy="4382493"/>
          </a:xfrm>
        </p:spPr>
        <p:txBody>
          <a:bodyPr anchor="t">
            <a:normAutofit lnSpcReduction="10000"/>
          </a:bodyPr>
          <a:lstStyle/>
          <a:p>
            <a:pPr marL="0" indent="0">
              <a:buNone/>
            </a:pPr>
            <a:r>
              <a:rPr lang="es-MX" sz="2200" b="1" dirty="0"/>
              <a:t>Salmos 50:17</a:t>
            </a:r>
            <a:r>
              <a:rPr lang="es-MX" sz="2200" i="1" dirty="0"/>
              <a:t> </a:t>
            </a:r>
            <a:r>
              <a:rPr lang="es-MX" sz="2200" b="1" i="1" u="sng" dirty="0"/>
              <a:t>Pues tú aborreces la corrección, Y echas a tu espalda mis palabras.</a:t>
            </a:r>
            <a:r>
              <a:rPr lang="es-MX" sz="2200" i="1" dirty="0"/>
              <a:t> </a:t>
            </a:r>
            <a:r>
              <a:rPr lang="es-MX" sz="2200" b="1" dirty="0"/>
              <a:t>22</a:t>
            </a:r>
            <a:r>
              <a:rPr lang="es-MX" sz="2200" i="1" dirty="0"/>
              <a:t> </a:t>
            </a:r>
            <a:r>
              <a:rPr lang="es-MX" sz="2200" b="1" i="1" u="sng" dirty="0">
                <a:solidFill>
                  <a:srgbClr val="FF0000"/>
                </a:solidFill>
              </a:rPr>
              <a:t>Entended ahora esto, los que os olvidáis de Dios, No sea que os despedace, y no haya quien os libre</a:t>
            </a:r>
            <a:r>
              <a:rPr lang="es-MX" sz="2200" i="1" dirty="0">
                <a:solidFill>
                  <a:srgbClr val="FF0000"/>
                </a:solidFill>
              </a:rPr>
              <a:t>.</a:t>
            </a:r>
          </a:p>
          <a:p>
            <a:pPr marL="0" indent="0">
              <a:buNone/>
            </a:pPr>
            <a:r>
              <a:rPr lang="es-MX" sz="2200" b="1" dirty="0"/>
              <a:t>Salmos 2:1 </a:t>
            </a:r>
            <a:r>
              <a:rPr lang="es-MX" sz="2200" i="1" dirty="0">
                <a:solidFill>
                  <a:schemeClr val="accent1"/>
                </a:solidFill>
              </a:rPr>
              <a:t>¿Por qué se amotinan las gentes, Y los pueblos piensan cosas vanas? </a:t>
            </a:r>
            <a:r>
              <a:rPr lang="es-MX" sz="2200" b="1" dirty="0"/>
              <a:t>2</a:t>
            </a:r>
            <a:r>
              <a:rPr lang="es-MX" sz="2200" i="1" dirty="0">
                <a:solidFill>
                  <a:schemeClr val="accent1"/>
                </a:solidFill>
              </a:rPr>
              <a:t> Se levantarán los reyes de la tierra, Y príncipes consultarán unidos Contra Jehová y contra su ungido, diciendo: </a:t>
            </a:r>
            <a:r>
              <a:rPr lang="es-MX" sz="2200" b="1" dirty="0"/>
              <a:t>3 </a:t>
            </a:r>
            <a:r>
              <a:rPr lang="es-MX" sz="2200" i="1" dirty="0">
                <a:solidFill>
                  <a:schemeClr val="accent1"/>
                </a:solidFill>
              </a:rPr>
              <a:t>Rompamos sus ligaduras, Y echemos de nosotros sus cuerdas.</a:t>
            </a:r>
          </a:p>
          <a:p>
            <a:pPr marL="0" indent="0">
              <a:buNone/>
            </a:pPr>
            <a:r>
              <a:rPr lang="es-MX" sz="2200" b="1" dirty="0"/>
              <a:t>10 </a:t>
            </a:r>
            <a:r>
              <a:rPr lang="es-MX" sz="2200" i="1" dirty="0">
                <a:solidFill>
                  <a:schemeClr val="accent1"/>
                </a:solidFill>
              </a:rPr>
              <a:t>Ahora, pues, oh reyes, sed prudentes; Admitid amonestación, jueces de la tierra. </a:t>
            </a:r>
            <a:r>
              <a:rPr lang="es-MX" sz="2200" b="1" dirty="0"/>
              <a:t>11</a:t>
            </a:r>
            <a:r>
              <a:rPr lang="es-MX" sz="2200" i="1" dirty="0">
                <a:solidFill>
                  <a:schemeClr val="accent1"/>
                </a:solidFill>
              </a:rPr>
              <a:t> Servid a Jehová con temor, Y alegraos con temblor. </a:t>
            </a:r>
            <a:r>
              <a:rPr lang="es-MX" sz="2200" b="1" dirty="0"/>
              <a:t>12</a:t>
            </a:r>
            <a:r>
              <a:rPr lang="es-MX" sz="2200" i="1" dirty="0">
                <a:solidFill>
                  <a:schemeClr val="accent1"/>
                </a:solidFill>
              </a:rPr>
              <a:t> Honrad al Hijo, para que no se enoje, y perezcáis en el camino; Pues se inflama de pronto su ira. Bienaventurados todos los que en él confían.</a:t>
            </a:r>
          </a:p>
          <a:p>
            <a:pPr marL="0" indent="0">
              <a:buNone/>
            </a:pPr>
            <a:endParaRPr lang="es-MX" sz="2200" i="1" dirty="0">
              <a:solidFill>
                <a:srgbClr val="FF0000"/>
              </a:solidFill>
            </a:endParaRPr>
          </a:p>
        </p:txBody>
      </p:sp>
      <p:pic>
        <p:nvPicPr>
          <p:cNvPr id="5" name="Imagen 4" descr="Imagen que contiene comida, interior, tazón, plato&#10;&#10;Descripción generada automáticamente">
            <a:extLst>
              <a:ext uri="{FF2B5EF4-FFF2-40B4-BE49-F238E27FC236}">
                <a16:creationId xmlns:a16="http://schemas.microsoft.com/office/drawing/2014/main" id="{B5220B28-3CBA-40B5-97F5-C52AAC78E907}"/>
              </a:ext>
            </a:extLst>
          </p:cNvPr>
          <p:cNvPicPr>
            <a:picLocks noChangeAspect="1"/>
          </p:cNvPicPr>
          <p:nvPr/>
        </p:nvPicPr>
        <p:blipFill rotWithShape="1">
          <a:blip r:embed="rId3">
            <a:extLst>
              <a:ext uri="{28A0092B-C50C-407E-A947-70E740481C1C}">
                <a14:useLocalDpi xmlns:a14="http://schemas.microsoft.com/office/drawing/2010/main" val="0"/>
              </a:ext>
            </a:extLst>
          </a:blip>
          <a:srcRect l="15059" r="12787"/>
          <a:stretch/>
        </p:blipFill>
        <p:spPr>
          <a:xfrm>
            <a:off x="7675658" y="2093976"/>
            <a:ext cx="3941064" cy="4096512"/>
          </a:xfrm>
          <a:prstGeom prst="rect">
            <a:avLst/>
          </a:prstGeom>
        </p:spPr>
      </p:pic>
    </p:spTree>
    <p:extLst>
      <p:ext uri="{BB962C8B-B14F-4D97-AF65-F5344CB8AC3E}">
        <p14:creationId xmlns:p14="http://schemas.microsoft.com/office/powerpoint/2010/main" val="2483691270"/>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72AA300-B4DD-44B8-87F9-2DE4398241B2}"/>
              </a:ext>
            </a:extLst>
          </p:cNvPr>
          <p:cNvSpPr>
            <a:spLocks noGrp="1"/>
          </p:cNvSpPr>
          <p:nvPr>
            <p:ph type="ctrTitle"/>
          </p:nvPr>
        </p:nvSpPr>
        <p:spPr>
          <a:xfrm>
            <a:off x="5297762" y="640080"/>
            <a:ext cx="6251110" cy="1320302"/>
          </a:xfrm>
        </p:spPr>
        <p:txBody>
          <a:bodyPr anchor="b">
            <a:normAutofit fontScale="90000"/>
          </a:bodyPr>
          <a:lstStyle/>
          <a:p>
            <a:pPr algn="l"/>
            <a:r>
              <a:rPr lang="es-MX" sz="5400" dirty="0"/>
              <a:t>Los que Desafían </a:t>
            </a:r>
            <a:br>
              <a:rPr lang="es-MX" sz="5400" dirty="0"/>
            </a:br>
            <a:r>
              <a:rPr lang="es-MX" sz="5400" dirty="0"/>
              <a:t>a Dios</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72403980-4976-467A-9F26-0E6795708EBB}"/>
              </a:ext>
            </a:extLst>
          </p:cNvPr>
          <p:cNvSpPr txBox="1"/>
          <p:nvPr/>
        </p:nvSpPr>
        <p:spPr>
          <a:xfrm>
            <a:off x="4842174" y="2145433"/>
            <a:ext cx="5771973" cy="954107"/>
          </a:xfrm>
          <a:prstGeom prst="rect">
            <a:avLst/>
          </a:prstGeom>
          <a:noFill/>
        </p:spPr>
        <p:txBody>
          <a:bodyPr wrap="square" rtlCol="0">
            <a:spAutoFit/>
          </a:bodyPr>
          <a:lstStyle/>
          <a:p>
            <a:r>
              <a:rPr lang="es-MX" sz="2800" dirty="0"/>
              <a:t>Los sabios buscan a Dios. </a:t>
            </a:r>
            <a:br>
              <a:rPr lang="es-MX" sz="2800" dirty="0"/>
            </a:br>
            <a:r>
              <a:rPr lang="es-MX" sz="2800" dirty="0"/>
              <a:t>Los sabios obedecen y agradan a Dios.</a:t>
            </a:r>
          </a:p>
        </p:txBody>
      </p:sp>
      <p:sp>
        <p:nvSpPr>
          <p:cNvPr id="6" name="CuadroTexto 5">
            <a:extLst>
              <a:ext uri="{FF2B5EF4-FFF2-40B4-BE49-F238E27FC236}">
                <a16:creationId xmlns:a16="http://schemas.microsoft.com/office/drawing/2014/main" id="{9BBC23F3-7F0A-448D-B49C-8945A04848BE}"/>
              </a:ext>
            </a:extLst>
          </p:cNvPr>
          <p:cNvSpPr txBox="1"/>
          <p:nvPr/>
        </p:nvSpPr>
        <p:spPr>
          <a:xfrm>
            <a:off x="4842174" y="3218080"/>
            <a:ext cx="6293326" cy="954107"/>
          </a:xfrm>
          <a:prstGeom prst="rect">
            <a:avLst/>
          </a:prstGeom>
          <a:noFill/>
        </p:spPr>
        <p:txBody>
          <a:bodyPr wrap="none" rtlCol="0">
            <a:spAutoFit/>
          </a:bodyPr>
          <a:lstStyle/>
          <a:p>
            <a:r>
              <a:rPr lang="es-MX" sz="2800" dirty="0"/>
              <a:t>La ira de Dios en esta vida, y el horrible </a:t>
            </a:r>
            <a:br>
              <a:rPr lang="es-MX" sz="2800" dirty="0"/>
            </a:br>
            <a:r>
              <a:rPr lang="es-MX" sz="2800" dirty="0"/>
              <a:t>infierno esperan a los que desafían a Dios</a:t>
            </a:r>
            <a:r>
              <a:rPr lang="es-MX" dirty="0"/>
              <a:t>.</a:t>
            </a:r>
          </a:p>
        </p:txBody>
      </p:sp>
      <p:sp>
        <p:nvSpPr>
          <p:cNvPr id="7" name="CuadroTexto 6">
            <a:extLst>
              <a:ext uri="{FF2B5EF4-FFF2-40B4-BE49-F238E27FC236}">
                <a16:creationId xmlns:a16="http://schemas.microsoft.com/office/drawing/2014/main" id="{0F304EE1-8532-4DD7-9D5B-D7EF21E9A411}"/>
              </a:ext>
            </a:extLst>
          </p:cNvPr>
          <p:cNvSpPr txBox="1"/>
          <p:nvPr/>
        </p:nvSpPr>
        <p:spPr>
          <a:xfrm>
            <a:off x="4842174" y="4559551"/>
            <a:ext cx="6706698" cy="954107"/>
          </a:xfrm>
          <a:prstGeom prst="rect">
            <a:avLst/>
          </a:prstGeom>
          <a:noFill/>
        </p:spPr>
        <p:txBody>
          <a:bodyPr wrap="square" rtlCol="0">
            <a:spAutoFit/>
          </a:bodyPr>
          <a:lstStyle/>
          <a:p>
            <a:r>
              <a:rPr lang="es-MX" sz="2800" b="1" u="sng" dirty="0">
                <a:solidFill>
                  <a:srgbClr val="FF0000"/>
                </a:solidFill>
              </a:rPr>
              <a:t>¡Evangelizamos y oramos para los que desafían a Dios!</a:t>
            </a:r>
          </a:p>
        </p:txBody>
      </p:sp>
      <p:sp>
        <p:nvSpPr>
          <p:cNvPr id="11" name="CuadroTexto 10">
            <a:extLst>
              <a:ext uri="{FF2B5EF4-FFF2-40B4-BE49-F238E27FC236}">
                <a16:creationId xmlns:a16="http://schemas.microsoft.com/office/drawing/2014/main" id="{AEE21615-74D6-4D09-B337-C07C5344B9DD}"/>
              </a:ext>
            </a:extLst>
          </p:cNvPr>
          <p:cNvSpPr txBox="1"/>
          <p:nvPr/>
        </p:nvSpPr>
        <p:spPr>
          <a:xfrm>
            <a:off x="4842174" y="5545380"/>
            <a:ext cx="7101239" cy="954107"/>
          </a:xfrm>
          <a:prstGeom prst="rect">
            <a:avLst/>
          </a:prstGeom>
          <a:noFill/>
        </p:spPr>
        <p:txBody>
          <a:bodyPr wrap="none" rtlCol="0">
            <a:spAutoFit/>
          </a:bodyPr>
          <a:lstStyle/>
          <a:p>
            <a:r>
              <a:rPr lang="es-MX" sz="2800" b="1" dirty="0"/>
              <a:t>Pero sin aceptar su estilo de vida pecaminosa, </a:t>
            </a:r>
            <a:br>
              <a:rPr lang="es-MX" sz="2800" b="1" dirty="0"/>
            </a:br>
            <a:r>
              <a:rPr lang="es-MX" sz="2800" b="1" dirty="0"/>
              <a:t>ni acomodarnos con ellos.</a:t>
            </a:r>
          </a:p>
        </p:txBody>
      </p:sp>
      <p:pic>
        <p:nvPicPr>
          <p:cNvPr id="8" name="Imagen 7">
            <a:extLst>
              <a:ext uri="{FF2B5EF4-FFF2-40B4-BE49-F238E27FC236}">
                <a16:creationId xmlns:a16="http://schemas.microsoft.com/office/drawing/2014/main" id="{CBF66D34-573E-4BCD-8ECB-0FE2A386B2EB}"/>
              </a:ext>
            </a:extLst>
          </p:cNvPr>
          <p:cNvPicPr>
            <a:picLocks noChangeAspect="1"/>
          </p:cNvPicPr>
          <p:nvPr/>
        </p:nvPicPr>
        <p:blipFill>
          <a:blip r:embed="rId3"/>
          <a:stretch>
            <a:fillRect/>
          </a:stretch>
        </p:blipFill>
        <p:spPr>
          <a:xfrm>
            <a:off x="-61090" y="0"/>
            <a:ext cx="4657725" cy="6858000"/>
          </a:xfrm>
          <a:prstGeom prst="rect">
            <a:avLst/>
          </a:prstGeom>
        </p:spPr>
      </p:pic>
    </p:spTree>
    <p:extLst>
      <p:ext uri="{BB962C8B-B14F-4D97-AF65-F5344CB8AC3E}">
        <p14:creationId xmlns:p14="http://schemas.microsoft.com/office/powerpoint/2010/main" val="3729767920"/>
      </p:ext>
    </p:extLst>
  </p:cSld>
  <p:clrMapOvr>
    <a:masterClrMapping/>
  </p:clrMapOvr>
  <mc:AlternateContent xmlns:mc="http://schemas.openxmlformats.org/markup-compatibility/2006">
    <mc:Choice xmlns:p14="http://schemas.microsoft.com/office/powerpoint/2010/main" Requires="p14">
      <p:transition spd="slow" p14:dur="25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5F8A61-C117-42AF-898D-E10E4EB01E76}"/>
              </a:ext>
            </a:extLst>
          </p:cNvPr>
          <p:cNvSpPr>
            <a:spLocks noGrp="1"/>
          </p:cNvSpPr>
          <p:nvPr>
            <p:ph type="title"/>
          </p:nvPr>
        </p:nvSpPr>
        <p:spPr>
          <a:xfrm>
            <a:off x="6412091" y="501651"/>
            <a:ext cx="4395340" cy="1716255"/>
          </a:xfrm>
        </p:spPr>
        <p:txBody>
          <a:bodyPr anchor="b">
            <a:normAutofit/>
          </a:bodyPr>
          <a:lstStyle/>
          <a:p>
            <a:r>
              <a:rPr lang="es-MX" sz="5600" dirty="0"/>
              <a:t>Poniéndose de Acuerdo</a:t>
            </a:r>
          </a:p>
        </p:txBody>
      </p:sp>
      <p:sp>
        <p:nvSpPr>
          <p:cNvPr id="54" name="Rectangle 5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Imagen 30" descr="Un hombre con traje y corbata&#10;&#10;Descripción generada automáticamente">
            <a:extLst>
              <a:ext uri="{FF2B5EF4-FFF2-40B4-BE49-F238E27FC236}">
                <a16:creationId xmlns:a16="http://schemas.microsoft.com/office/drawing/2014/main" id="{9BC32D4B-9372-428A-9FF4-0E6CA5C7AA42}"/>
              </a:ext>
            </a:extLst>
          </p:cNvPr>
          <p:cNvPicPr>
            <a:picLocks noChangeAspect="1"/>
          </p:cNvPicPr>
          <p:nvPr/>
        </p:nvPicPr>
        <p:blipFill rotWithShape="1">
          <a:blip r:embed="rId3">
            <a:extLst>
              <a:ext uri="{28A0092B-C50C-407E-A947-70E740481C1C}">
                <a14:useLocalDpi xmlns:a14="http://schemas.microsoft.com/office/drawing/2010/main" val="0"/>
              </a:ext>
            </a:extLst>
          </a:blip>
          <a:srcRect l="14182" r="30132"/>
          <a:stretch/>
        </p:blipFill>
        <p:spPr>
          <a:xfrm>
            <a:off x="279143" y="299509"/>
            <a:ext cx="5221625" cy="6258983"/>
          </a:xfrm>
          <a:prstGeom prst="rect">
            <a:avLst/>
          </a:prstGeom>
        </p:spPr>
      </p:pic>
      <p:sp>
        <p:nvSpPr>
          <p:cNvPr id="3" name="Marcador de contenido 2">
            <a:extLst>
              <a:ext uri="{FF2B5EF4-FFF2-40B4-BE49-F238E27FC236}">
                <a16:creationId xmlns:a16="http://schemas.microsoft.com/office/drawing/2014/main" id="{809D0928-74A9-4388-9F23-03D306842D68}"/>
              </a:ext>
            </a:extLst>
          </p:cNvPr>
          <p:cNvSpPr>
            <a:spLocks noGrp="1"/>
          </p:cNvSpPr>
          <p:nvPr>
            <p:ph idx="1"/>
          </p:nvPr>
        </p:nvSpPr>
        <p:spPr>
          <a:xfrm>
            <a:off x="6392583" y="2645922"/>
            <a:ext cx="4434721" cy="3710427"/>
          </a:xfrm>
        </p:spPr>
        <p:txBody>
          <a:bodyPr anchor="t">
            <a:normAutofit/>
          </a:bodyPr>
          <a:lstStyle/>
          <a:p>
            <a:pPr marL="0" indent="0">
              <a:buNone/>
            </a:pPr>
            <a:r>
              <a:rPr lang="es-MX" sz="2000" b="1" dirty="0">
                <a:solidFill>
                  <a:schemeClr val="tx1">
                    <a:alpha val="80000"/>
                  </a:schemeClr>
                </a:solidFill>
              </a:rPr>
              <a:t>1Co 6:9 </a:t>
            </a:r>
            <a:r>
              <a:rPr lang="es-MX" sz="2000" i="1" dirty="0">
                <a:solidFill>
                  <a:schemeClr val="tx1">
                    <a:alpha val="80000"/>
                  </a:schemeClr>
                </a:solidFill>
              </a:rPr>
              <a:t>​</a:t>
            </a:r>
            <a:r>
              <a:rPr lang="es-MX" sz="2000" i="1" dirty="0">
                <a:solidFill>
                  <a:schemeClr val="accent1">
                    <a:alpha val="80000"/>
                  </a:schemeClr>
                </a:solidFill>
              </a:rPr>
              <a:t>¿No sabéis que los injustos no heredarán el reino de Dios? No erréis;… ni los afeminados, ni</a:t>
            </a:r>
            <a:r>
              <a:rPr lang="es-MX" sz="2000" i="1" dirty="0">
                <a:solidFill>
                  <a:srgbClr val="FF0000">
                    <a:alpha val="80000"/>
                  </a:srgbClr>
                </a:solidFill>
              </a:rPr>
              <a:t> </a:t>
            </a:r>
            <a:r>
              <a:rPr lang="es-MX" sz="2000" b="1" i="1" u="sng" dirty="0">
                <a:solidFill>
                  <a:srgbClr val="FF0000">
                    <a:alpha val="80000"/>
                  </a:srgbClr>
                </a:solidFill>
              </a:rPr>
              <a:t>los que se echan con varones</a:t>
            </a:r>
            <a:r>
              <a:rPr lang="es-MX" sz="2000" i="1" dirty="0">
                <a:solidFill>
                  <a:schemeClr val="tx1">
                    <a:alpha val="80000"/>
                  </a:schemeClr>
                </a:solidFill>
              </a:rPr>
              <a:t>,*</a:t>
            </a:r>
          </a:p>
          <a:p>
            <a:pPr marL="0" indent="0">
              <a:buNone/>
            </a:pPr>
            <a:r>
              <a:rPr lang="es-MX" sz="2000" dirty="0">
                <a:solidFill>
                  <a:schemeClr val="tx1">
                    <a:alpha val="80000"/>
                  </a:schemeClr>
                </a:solidFill>
              </a:rPr>
              <a:t>* Griego </a:t>
            </a:r>
            <a:r>
              <a:rPr lang="es-MX" sz="2000" b="1" i="0" u="none" strike="noStrike" baseline="0" dirty="0" err="1">
                <a:solidFill>
                  <a:schemeClr val="tx1">
                    <a:alpha val="80000"/>
                  </a:schemeClr>
                </a:solidFill>
                <a:latin typeface="Tahoma" panose="020B0604030504040204" pitchFamily="34" charset="0"/>
              </a:rPr>
              <a:t>arsenokoites</a:t>
            </a:r>
            <a:r>
              <a:rPr lang="es-MX" sz="2000" b="1" i="0" u="none" strike="noStrike" baseline="0" dirty="0">
                <a:solidFill>
                  <a:schemeClr val="tx1">
                    <a:alpha val="80000"/>
                  </a:schemeClr>
                </a:solidFill>
                <a:latin typeface="Tahoma" panose="020B0604030504040204" pitchFamily="34" charset="0"/>
              </a:rPr>
              <a:t> </a:t>
            </a:r>
            <a:r>
              <a:rPr lang="es-MX" sz="2000" i="0" u="none" strike="noStrike" baseline="0" dirty="0">
                <a:solidFill>
                  <a:schemeClr val="tx1">
                    <a:alpha val="80000"/>
                  </a:schemeClr>
                </a:solidFill>
                <a:latin typeface="Tahoma" panose="020B0604030504040204" pitchFamily="34" charset="0"/>
              </a:rPr>
              <a:t>o cama + varón, una cama (o sexo) de puros varones.</a:t>
            </a:r>
            <a:endParaRPr lang="es-MX" sz="2000" dirty="0">
              <a:solidFill>
                <a:schemeClr val="tx1">
                  <a:alpha val="80000"/>
                </a:schemeClr>
              </a:solidFill>
            </a:endParaRPr>
          </a:p>
        </p:txBody>
      </p:sp>
      <p:cxnSp>
        <p:nvCxnSpPr>
          <p:cNvPr id="56" name="Straight Connector 5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5365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5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A7E409E-D17A-47BF-8BC8-D45E640213DB}"/>
              </a:ext>
            </a:extLst>
          </p:cNvPr>
          <p:cNvSpPr>
            <a:spLocks noGrp="1"/>
          </p:cNvSpPr>
          <p:nvPr>
            <p:ph type="title"/>
          </p:nvPr>
        </p:nvSpPr>
        <p:spPr>
          <a:xfrm>
            <a:off x="6392583" y="501651"/>
            <a:ext cx="4414848" cy="1716255"/>
          </a:xfrm>
        </p:spPr>
        <p:txBody>
          <a:bodyPr anchor="b">
            <a:normAutofit/>
          </a:bodyPr>
          <a:lstStyle/>
          <a:p>
            <a:r>
              <a:rPr lang="es-MX" sz="5600"/>
              <a:t>Poniéndose de Acuerdo</a:t>
            </a:r>
          </a:p>
        </p:txBody>
      </p:sp>
      <p:sp>
        <p:nvSpPr>
          <p:cNvPr id="20" name="Rectangle 1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Un hombre con traje y corbata&#10;&#10;Descripción generada automáticamente">
            <a:extLst>
              <a:ext uri="{FF2B5EF4-FFF2-40B4-BE49-F238E27FC236}">
                <a16:creationId xmlns:a16="http://schemas.microsoft.com/office/drawing/2014/main" id="{1EE8E281-9088-44E7-962C-257086922365}"/>
              </a:ext>
            </a:extLst>
          </p:cNvPr>
          <p:cNvPicPr>
            <a:picLocks noChangeAspect="1"/>
          </p:cNvPicPr>
          <p:nvPr/>
        </p:nvPicPr>
        <p:blipFill rotWithShape="1">
          <a:blip r:embed="rId3">
            <a:extLst>
              <a:ext uri="{28A0092B-C50C-407E-A947-70E740481C1C}">
                <a14:useLocalDpi xmlns:a14="http://schemas.microsoft.com/office/drawing/2010/main" val="0"/>
              </a:ext>
            </a:extLst>
          </a:blip>
          <a:srcRect l="14182" r="30132"/>
          <a:stretch/>
        </p:blipFill>
        <p:spPr>
          <a:xfrm>
            <a:off x="279143" y="299509"/>
            <a:ext cx="5221625" cy="6258983"/>
          </a:xfrm>
          <a:prstGeom prst="rect">
            <a:avLst/>
          </a:prstGeom>
        </p:spPr>
      </p:pic>
      <p:sp>
        <p:nvSpPr>
          <p:cNvPr id="3" name="Marcador de contenido 2">
            <a:extLst>
              <a:ext uri="{FF2B5EF4-FFF2-40B4-BE49-F238E27FC236}">
                <a16:creationId xmlns:a16="http://schemas.microsoft.com/office/drawing/2014/main" id="{C5555CCA-925F-4769-9F83-B9D7997FD5D9}"/>
              </a:ext>
            </a:extLst>
          </p:cNvPr>
          <p:cNvSpPr>
            <a:spLocks noGrp="1"/>
          </p:cNvSpPr>
          <p:nvPr>
            <p:ph idx="1"/>
          </p:nvPr>
        </p:nvSpPr>
        <p:spPr>
          <a:xfrm>
            <a:off x="6392583" y="2645922"/>
            <a:ext cx="4434721" cy="3710427"/>
          </a:xfrm>
        </p:spPr>
        <p:txBody>
          <a:bodyPr anchor="t">
            <a:normAutofit/>
          </a:bodyPr>
          <a:lstStyle/>
          <a:p>
            <a:pPr marL="0" indent="0">
              <a:buNone/>
            </a:pPr>
            <a:r>
              <a:rPr lang="es-MX" sz="2000" b="1" dirty="0">
                <a:solidFill>
                  <a:schemeClr val="tx1">
                    <a:alpha val="80000"/>
                  </a:schemeClr>
                </a:solidFill>
              </a:rPr>
              <a:t>Proverbios 11:21 </a:t>
            </a:r>
            <a:r>
              <a:rPr lang="es-MX" sz="2000" i="1" dirty="0">
                <a:solidFill>
                  <a:schemeClr val="accent1">
                    <a:alpha val="80000"/>
                  </a:schemeClr>
                </a:solidFill>
              </a:rPr>
              <a:t>«Tarde o temprano, »  el malo será castigado; Mas la descendencia de los justos será librada.</a:t>
            </a:r>
          </a:p>
          <a:p>
            <a:pPr marL="0" indent="0">
              <a:buNone/>
            </a:pPr>
            <a:r>
              <a:rPr lang="es-MX" sz="2000" dirty="0">
                <a:solidFill>
                  <a:schemeClr val="tx1">
                    <a:alpha val="80000"/>
                  </a:schemeClr>
                </a:solidFill>
              </a:rPr>
              <a:t>Literalmente significa…</a:t>
            </a:r>
          </a:p>
          <a:p>
            <a:pPr marL="0" indent="0">
              <a:buNone/>
            </a:pPr>
            <a:r>
              <a:rPr lang="es-MX" sz="2000" i="1" dirty="0">
                <a:solidFill>
                  <a:schemeClr val="accent1">
                    <a:alpha val="80000"/>
                  </a:schemeClr>
                </a:solidFill>
              </a:rPr>
              <a:t>“Aunque se ponen mano en mano</a:t>
            </a:r>
            <a:r>
              <a:rPr lang="es-MX" sz="2000" dirty="0">
                <a:solidFill>
                  <a:schemeClr val="accent1">
                    <a:alpha val="80000"/>
                  </a:schemeClr>
                </a:solidFill>
              </a:rPr>
              <a:t> </a:t>
            </a:r>
            <a:r>
              <a:rPr lang="es-MX" sz="2000" dirty="0">
                <a:solidFill>
                  <a:schemeClr val="tx1">
                    <a:alpha val="80000"/>
                  </a:schemeClr>
                </a:solidFill>
              </a:rPr>
              <a:t>(de acuerdo)</a:t>
            </a:r>
            <a:r>
              <a:rPr lang="es-MX" sz="2000" dirty="0">
                <a:solidFill>
                  <a:schemeClr val="accent1">
                    <a:alpha val="80000"/>
                  </a:schemeClr>
                </a:solidFill>
              </a:rPr>
              <a:t>, </a:t>
            </a:r>
            <a:r>
              <a:rPr lang="es-MX" sz="2000" i="1" dirty="0">
                <a:solidFill>
                  <a:schemeClr val="accent1">
                    <a:alpha val="80000"/>
                  </a:schemeClr>
                </a:solidFill>
              </a:rPr>
              <a:t>los malos serán castigados; mas la descendencia de los justos escapará </a:t>
            </a:r>
            <a:r>
              <a:rPr lang="es-MX" sz="2000" dirty="0">
                <a:solidFill>
                  <a:schemeClr val="tx1">
                    <a:alpha val="80000"/>
                  </a:schemeClr>
                </a:solidFill>
              </a:rPr>
              <a:t>(el juicio).”</a:t>
            </a:r>
          </a:p>
        </p:txBody>
      </p:sp>
      <p:cxnSp>
        <p:nvCxnSpPr>
          <p:cNvPr id="22" name="Straight Connector 2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449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69D4E2E-219D-418B-8FB6-23F2871BFD23}"/>
              </a:ext>
            </a:extLst>
          </p:cNvPr>
          <p:cNvSpPr>
            <a:spLocks noGrp="1"/>
          </p:cNvSpPr>
          <p:nvPr>
            <p:ph type="title"/>
          </p:nvPr>
        </p:nvSpPr>
        <p:spPr>
          <a:xfrm>
            <a:off x="6412091" y="501651"/>
            <a:ext cx="4395340" cy="1716255"/>
          </a:xfrm>
        </p:spPr>
        <p:txBody>
          <a:bodyPr anchor="b">
            <a:normAutofit/>
          </a:bodyPr>
          <a:lstStyle/>
          <a:p>
            <a:r>
              <a:rPr lang="es-MX" sz="3500"/>
              <a:t>¿Quiénes son los homosexuales?</a:t>
            </a:r>
            <a:br>
              <a:rPr lang="es-MX" sz="3500"/>
            </a:br>
            <a:r>
              <a:rPr lang="es-MX" sz="3500"/>
              <a:t>¿De dónde provienen?</a:t>
            </a:r>
          </a:p>
        </p:txBody>
      </p:sp>
      <p:sp>
        <p:nvSpPr>
          <p:cNvPr id="32" name="Rectangle 3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Imagen que contiene pasto, exterior, cabeza, puesto&#10;&#10;Descripción generada automáticamente">
            <a:extLst>
              <a:ext uri="{FF2B5EF4-FFF2-40B4-BE49-F238E27FC236}">
                <a16:creationId xmlns:a16="http://schemas.microsoft.com/office/drawing/2014/main" id="{61A35FD7-9245-42BD-9808-98F0FDF99BFB}"/>
              </a:ext>
            </a:extLst>
          </p:cNvPr>
          <p:cNvPicPr>
            <a:picLocks noChangeAspect="1"/>
          </p:cNvPicPr>
          <p:nvPr/>
        </p:nvPicPr>
        <p:blipFill rotWithShape="1">
          <a:blip r:embed="rId3">
            <a:extLst>
              <a:ext uri="{28A0092B-C50C-407E-A947-70E740481C1C}">
                <a14:useLocalDpi xmlns:a14="http://schemas.microsoft.com/office/drawing/2010/main" val="0"/>
              </a:ext>
            </a:extLst>
          </a:blip>
          <a:srcRect l="25595" r="-3" b="-3"/>
          <a:stretch/>
        </p:blipFill>
        <p:spPr>
          <a:xfrm>
            <a:off x="279143" y="1937725"/>
            <a:ext cx="5221625" cy="2982550"/>
          </a:xfrm>
          <a:prstGeom prst="rect">
            <a:avLst/>
          </a:prstGeom>
        </p:spPr>
      </p:pic>
      <p:sp>
        <p:nvSpPr>
          <p:cNvPr id="3" name="Marcador de contenido 2">
            <a:extLst>
              <a:ext uri="{FF2B5EF4-FFF2-40B4-BE49-F238E27FC236}">
                <a16:creationId xmlns:a16="http://schemas.microsoft.com/office/drawing/2014/main" id="{65095C6C-AC33-4F9A-A90C-483FD58938A1}"/>
              </a:ext>
            </a:extLst>
          </p:cNvPr>
          <p:cNvSpPr>
            <a:spLocks noGrp="1"/>
          </p:cNvSpPr>
          <p:nvPr>
            <p:ph idx="1"/>
          </p:nvPr>
        </p:nvSpPr>
        <p:spPr>
          <a:xfrm>
            <a:off x="6392583" y="2645922"/>
            <a:ext cx="4434721" cy="3710427"/>
          </a:xfrm>
        </p:spPr>
        <p:txBody>
          <a:bodyPr anchor="t">
            <a:normAutofit lnSpcReduction="10000"/>
          </a:bodyPr>
          <a:lstStyle/>
          <a:p>
            <a:pPr marL="342900" indent="-342900">
              <a:buFont typeface="+mj-lt"/>
              <a:buAutoNum type="arabicPeriod"/>
            </a:pPr>
            <a:r>
              <a:rPr lang="es-MX" dirty="0">
                <a:solidFill>
                  <a:schemeClr val="tx1">
                    <a:alpha val="80000"/>
                  </a:schemeClr>
                </a:solidFill>
              </a:rPr>
              <a:t>Dios condenó la homosexualidad en el Antiguo Testamento.</a:t>
            </a:r>
          </a:p>
          <a:p>
            <a:pPr marL="342900" indent="-342900">
              <a:buFont typeface="+mj-lt"/>
              <a:buAutoNum type="arabicPeriod"/>
            </a:pPr>
            <a:r>
              <a:rPr lang="es-MX" dirty="0">
                <a:solidFill>
                  <a:schemeClr val="tx1">
                    <a:alpha val="80000"/>
                  </a:schemeClr>
                </a:solidFill>
              </a:rPr>
              <a:t>En Romanos 1 Pablo les condenó a ellos de nuevo.</a:t>
            </a:r>
          </a:p>
          <a:p>
            <a:pPr marL="342900" indent="-342900">
              <a:buFont typeface="+mj-lt"/>
              <a:buAutoNum type="arabicPeriod"/>
            </a:pPr>
            <a:r>
              <a:rPr lang="es-MX" dirty="0">
                <a:solidFill>
                  <a:schemeClr val="tx1">
                    <a:alpha val="80000"/>
                  </a:schemeClr>
                </a:solidFill>
              </a:rPr>
              <a:t>Son gente que desafían a Dios con sus perversiones sexuales opuestas a lo que son las normas de Dios.</a:t>
            </a:r>
          </a:p>
          <a:p>
            <a:pPr marL="342900" indent="-342900">
              <a:buFont typeface="+mj-lt"/>
              <a:buAutoNum type="arabicPeriod"/>
            </a:pPr>
            <a:endParaRPr lang="es-MX" sz="2000" dirty="0">
              <a:solidFill>
                <a:schemeClr val="tx1">
                  <a:alpha val="80000"/>
                </a:schemeClr>
              </a:solidFill>
            </a:endParaRPr>
          </a:p>
        </p:txBody>
      </p:sp>
      <p:cxnSp>
        <p:nvCxnSpPr>
          <p:cNvPr id="34" name="Straight Connector 3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039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10E9721-DA16-49D1-A199-86CA05AB93FB}"/>
              </a:ext>
            </a:extLst>
          </p:cNvPr>
          <p:cNvSpPr>
            <a:spLocks noGrp="1"/>
          </p:cNvSpPr>
          <p:nvPr>
            <p:ph type="title"/>
          </p:nvPr>
        </p:nvSpPr>
        <p:spPr>
          <a:xfrm>
            <a:off x="6392583" y="501651"/>
            <a:ext cx="4414848" cy="1716255"/>
          </a:xfrm>
        </p:spPr>
        <p:txBody>
          <a:bodyPr anchor="b">
            <a:normAutofit/>
          </a:bodyPr>
          <a:lstStyle/>
          <a:p>
            <a:r>
              <a:rPr lang="es-MX" sz="4300" dirty="0"/>
              <a:t>La homosexualidad es contra la Ley</a:t>
            </a:r>
          </a:p>
        </p:txBody>
      </p:sp>
      <p:sp>
        <p:nvSpPr>
          <p:cNvPr id="14" name="Rectangle 1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1E384916-2885-40B0-9CFB-F258B584FC10}"/>
              </a:ext>
            </a:extLst>
          </p:cNvPr>
          <p:cNvPicPr>
            <a:picLocks noChangeAspect="1"/>
          </p:cNvPicPr>
          <p:nvPr/>
        </p:nvPicPr>
        <p:blipFill rotWithShape="1">
          <a:blip r:embed="rId3"/>
          <a:srcRect l="7370" r="19215"/>
          <a:stretch/>
        </p:blipFill>
        <p:spPr>
          <a:xfrm>
            <a:off x="279143" y="299509"/>
            <a:ext cx="5221625" cy="6258983"/>
          </a:xfrm>
          <a:prstGeom prst="rect">
            <a:avLst/>
          </a:prstGeom>
        </p:spPr>
      </p:pic>
      <p:sp>
        <p:nvSpPr>
          <p:cNvPr id="3" name="Marcador de contenido 2">
            <a:extLst>
              <a:ext uri="{FF2B5EF4-FFF2-40B4-BE49-F238E27FC236}">
                <a16:creationId xmlns:a16="http://schemas.microsoft.com/office/drawing/2014/main" id="{C459EE0C-FA29-4BCD-AF20-DCF4A07BBAFB}"/>
              </a:ext>
            </a:extLst>
          </p:cNvPr>
          <p:cNvSpPr>
            <a:spLocks noGrp="1"/>
          </p:cNvSpPr>
          <p:nvPr>
            <p:ph idx="1"/>
          </p:nvPr>
        </p:nvSpPr>
        <p:spPr>
          <a:xfrm>
            <a:off x="6392583" y="2645922"/>
            <a:ext cx="4434721" cy="3710427"/>
          </a:xfrm>
        </p:spPr>
        <p:txBody>
          <a:bodyPr anchor="t">
            <a:normAutofit fontScale="92500" lnSpcReduction="10000"/>
          </a:bodyPr>
          <a:lstStyle/>
          <a:p>
            <a:pPr marL="0" indent="0">
              <a:buNone/>
            </a:pPr>
            <a:r>
              <a:rPr lang="es-MX" sz="2400" b="1" dirty="0">
                <a:solidFill>
                  <a:schemeClr val="tx1">
                    <a:alpha val="80000"/>
                  </a:schemeClr>
                </a:solidFill>
              </a:rPr>
              <a:t>1 Timoteo 1:9 </a:t>
            </a:r>
            <a:r>
              <a:rPr lang="es-MX" sz="2400" i="1" dirty="0">
                <a:solidFill>
                  <a:schemeClr val="accent1">
                    <a:alpha val="80000"/>
                  </a:schemeClr>
                </a:solidFill>
              </a:rPr>
              <a:t>conociendo esto, </a:t>
            </a:r>
            <a:r>
              <a:rPr lang="es-MX" sz="2400" b="1" i="1" u="sng" dirty="0">
                <a:solidFill>
                  <a:srgbClr val="FF0000">
                    <a:alpha val="80000"/>
                  </a:srgbClr>
                </a:solidFill>
              </a:rPr>
              <a:t>que la ley no fue dada para el justo, sino para </a:t>
            </a:r>
            <a:r>
              <a:rPr lang="es-MX" sz="2400" i="1" dirty="0">
                <a:solidFill>
                  <a:schemeClr val="accent1">
                    <a:alpha val="80000"/>
                  </a:schemeClr>
                </a:solidFill>
              </a:rPr>
              <a:t>los transgresores y desobedientes, para los impíos y pecadores, para los irreverentes y profanos, para los parricidas y matricidas, para los homicidas, </a:t>
            </a:r>
            <a:br>
              <a:rPr lang="es-MX" sz="2400" i="1" dirty="0">
                <a:solidFill>
                  <a:schemeClr val="accent1">
                    <a:alpha val="80000"/>
                  </a:schemeClr>
                </a:solidFill>
              </a:rPr>
            </a:br>
            <a:r>
              <a:rPr lang="es-MX" sz="2400" b="1" dirty="0">
                <a:solidFill>
                  <a:schemeClr val="tx1">
                    <a:alpha val="80000"/>
                  </a:schemeClr>
                </a:solidFill>
              </a:rPr>
              <a:t>10</a:t>
            </a:r>
            <a:r>
              <a:rPr lang="es-MX" sz="2400" b="1" dirty="0">
                <a:solidFill>
                  <a:schemeClr val="accent1">
                    <a:alpha val="80000"/>
                  </a:schemeClr>
                </a:solidFill>
              </a:rPr>
              <a:t> </a:t>
            </a:r>
            <a:r>
              <a:rPr lang="es-MX" sz="2400" i="1" dirty="0">
                <a:solidFill>
                  <a:schemeClr val="accent1">
                    <a:alpha val="80000"/>
                  </a:schemeClr>
                </a:solidFill>
              </a:rPr>
              <a:t>para los fornicarios, </a:t>
            </a:r>
            <a:r>
              <a:rPr lang="es-MX" sz="2400" b="1" i="1" u="sng" dirty="0">
                <a:solidFill>
                  <a:srgbClr val="FF0000">
                    <a:alpha val="80000"/>
                  </a:srgbClr>
                </a:solidFill>
              </a:rPr>
              <a:t>para los sodomitas</a:t>
            </a:r>
            <a:r>
              <a:rPr lang="es-MX" sz="2400" i="1" dirty="0">
                <a:solidFill>
                  <a:schemeClr val="accent1">
                    <a:alpha val="80000"/>
                  </a:schemeClr>
                </a:solidFill>
              </a:rPr>
              <a:t>, para los secuestradores, para los mentirosos y perjuros, </a:t>
            </a:r>
            <a:r>
              <a:rPr lang="es-MX" sz="2400" b="1" i="1" u="sng" dirty="0">
                <a:solidFill>
                  <a:srgbClr val="FF0000">
                    <a:alpha val="80000"/>
                  </a:srgbClr>
                </a:solidFill>
              </a:rPr>
              <a:t>y para cuanto se oponga a la sana doctrina</a:t>
            </a:r>
            <a:r>
              <a:rPr lang="es-MX" sz="2400" i="1" dirty="0">
                <a:solidFill>
                  <a:schemeClr val="accent1">
                    <a:alpha val="80000"/>
                  </a:schemeClr>
                </a:solidFill>
              </a:rPr>
              <a:t>,</a:t>
            </a:r>
          </a:p>
        </p:txBody>
      </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98467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2F9CF08-24C9-4049-8B67-AC16713E7210}"/>
              </a:ext>
            </a:extLst>
          </p:cNvPr>
          <p:cNvSpPr>
            <a:spLocks noGrp="1"/>
          </p:cNvSpPr>
          <p:nvPr>
            <p:ph type="title"/>
          </p:nvPr>
        </p:nvSpPr>
        <p:spPr>
          <a:xfrm>
            <a:off x="572493" y="238539"/>
            <a:ext cx="11018520" cy="1434415"/>
          </a:xfrm>
        </p:spPr>
        <p:txBody>
          <a:bodyPr anchor="b">
            <a:normAutofit/>
          </a:bodyPr>
          <a:lstStyle/>
          <a:p>
            <a:r>
              <a:rPr lang="es-MX" sz="5400" dirty="0"/>
              <a:t>¿Qué es un Sodomita?</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9D35E7E-22FC-4721-894D-E2FA4F66AF72}"/>
              </a:ext>
            </a:extLst>
          </p:cNvPr>
          <p:cNvSpPr>
            <a:spLocks noGrp="1"/>
          </p:cNvSpPr>
          <p:nvPr>
            <p:ph idx="1"/>
          </p:nvPr>
        </p:nvSpPr>
        <p:spPr>
          <a:xfrm>
            <a:off x="572493" y="2071315"/>
            <a:ext cx="6713552" cy="4263223"/>
          </a:xfrm>
        </p:spPr>
        <p:txBody>
          <a:bodyPr anchor="t">
            <a:normAutofit/>
          </a:bodyPr>
          <a:lstStyle/>
          <a:p>
            <a:pPr marL="0" indent="0">
              <a:buNone/>
            </a:pPr>
            <a:r>
              <a:rPr lang="es-MX" sz="3200" b="1" dirty="0"/>
              <a:t>Deuteronomio 23:17</a:t>
            </a:r>
            <a:r>
              <a:rPr lang="es-MX" sz="3200" dirty="0"/>
              <a:t> </a:t>
            </a:r>
            <a:r>
              <a:rPr lang="es-MX" sz="3200" i="1" dirty="0">
                <a:solidFill>
                  <a:schemeClr val="accent1"/>
                </a:solidFill>
              </a:rPr>
              <a:t>No haya ramera de entre las hijas de Israel, ni haya sodomita de entre los hijos de Israel</a:t>
            </a:r>
            <a:r>
              <a:rPr lang="es-MX" sz="3200" dirty="0">
                <a:solidFill>
                  <a:schemeClr val="accent1"/>
                </a:solidFill>
              </a:rPr>
              <a:t>.</a:t>
            </a:r>
          </a:p>
          <a:p>
            <a:pPr marL="457200" lvl="1" indent="0">
              <a:buNone/>
            </a:pPr>
            <a:r>
              <a:rPr lang="he-IL" b="0" i="0" u="none" strike="noStrike" baseline="0" dirty="0">
                <a:latin typeface="Ezra SIL" panose="02000400000000000000" pitchFamily="2" charset="-79"/>
              </a:rPr>
              <a:t>קָדֵשׁ</a:t>
            </a:r>
            <a:r>
              <a:rPr lang="he-IL" b="0" i="0" u="none" strike="noStrike" baseline="0" dirty="0">
                <a:latin typeface="Times New Roman" panose="02020603050405020304" pitchFamily="18" charset="0"/>
              </a:rPr>
              <a:t> </a:t>
            </a:r>
            <a:r>
              <a:rPr lang="es-MX" b="0" i="0" u="none" strike="noStrike" baseline="0" dirty="0">
                <a:latin typeface="Times New Roman" panose="02020603050405020304" pitchFamily="18" charset="0"/>
              </a:rPr>
              <a:t> </a:t>
            </a:r>
            <a:r>
              <a:rPr lang="es-MX" b="1" i="0" u="none" strike="noStrike" baseline="0" dirty="0" err="1">
                <a:latin typeface="BibliaLS"/>
              </a:rPr>
              <a:t>cadésh</a:t>
            </a:r>
            <a:r>
              <a:rPr lang="es-MX" b="0" i="0" u="none" strike="noStrike" baseline="0" dirty="0">
                <a:latin typeface="Times New Roman" panose="02020603050405020304" pitchFamily="18" charset="0"/>
              </a:rPr>
              <a:t>; de 6942; una persona (casi) </a:t>
            </a:r>
            <a:r>
              <a:rPr lang="es-MX" b="0" i="1" u="none" strike="noStrike" baseline="0" dirty="0">
                <a:latin typeface="Times New Roman" panose="02020603050405020304" pitchFamily="18" charset="0"/>
              </a:rPr>
              <a:t>sagrada</a:t>
            </a:r>
            <a:r>
              <a:rPr lang="es-MX" b="0" i="0" u="none" strike="noStrike" baseline="0" dirty="0">
                <a:latin typeface="Times New Roman" panose="02020603050405020304" pitchFamily="18" charset="0"/>
              </a:rPr>
              <a:t>, i.e. (</a:t>
            </a:r>
            <a:r>
              <a:rPr lang="es-MX" b="0" i="0" u="none" strike="noStrike" baseline="0" dirty="0" err="1">
                <a:latin typeface="Times New Roman" panose="02020603050405020304" pitchFamily="18" charset="0"/>
              </a:rPr>
              <a:t>tec</a:t>
            </a:r>
            <a:r>
              <a:rPr lang="es-MX" b="0" i="0" u="none" strike="noStrike" baseline="0" dirty="0">
                <a:latin typeface="Times New Roman" panose="02020603050405020304" pitchFamily="18" charset="0"/>
              </a:rPr>
              <a:t>.) </a:t>
            </a:r>
            <a:r>
              <a:rPr lang="es-MX" b="0" i="1" u="none" strike="noStrike" baseline="0" dirty="0">
                <a:latin typeface="Times New Roman" panose="02020603050405020304" pitchFamily="18" charset="0"/>
              </a:rPr>
              <a:t>devoto</a:t>
            </a:r>
            <a:r>
              <a:rPr lang="es-MX" b="0" i="0" u="none" strike="noStrike" baseline="0" dirty="0">
                <a:latin typeface="Times New Roman" panose="02020603050405020304" pitchFamily="18" charset="0"/>
              </a:rPr>
              <a:t> (masculino) (por prostitución) a la idolatría licenciosa:-prostitución idolátrica, sodomita. </a:t>
            </a:r>
          </a:p>
          <a:p>
            <a:pPr marL="457200" lvl="1" indent="0" algn="r">
              <a:buNone/>
            </a:pPr>
            <a:r>
              <a:rPr lang="es-MX" b="0" i="0" u="none" strike="noStrike" baseline="0" dirty="0">
                <a:latin typeface="Times New Roman" panose="02020603050405020304" pitchFamily="18" charset="0"/>
              </a:rPr>
              <a:t>–Diccionario </a:t>
            </a:r>
            <a:r>
              <a:rPr lang="es-MX" b="0" i="0" u="none" strike="noStrike" baseline="0" dirty="0" err="1">
                <a:latin typeface="Times New Roman" panose="02020603050405020304" pitchFamily="18" charset="0"/>
              </a:rPr>
              <a:t>Strongs</a:t>
            </a:r>
            <a:endParaRPr lang="es-MX" b="0" i="0" u="none" strike="noStrike" baseline="0" dirty="0">
              <a:latin typeface="Times New Roman" panose="02020603050405020304" pitchFamily="18" charset="0"/>
            </a:endParaRPr>
          </a:p>
        </p:txBody>
      </p:sp>
      <p:pic>
        <p:nvPicPr>
          <p:cNvPr id="5" name="Imagen 4" descr="Un grupo de personas en frente de edificio&#10;&#10;Descripción generada automáticamente">
            <a:extLst>
              <a:ext uri="{FF2B5EF4-FFF2-40B4-BE49-F238E27FC236}">
                <a16:creationId xmlns:a16="http://schemas.microsoft.com/office/drawing/2014/main" id="{A901D30E-8C4A-44D9-A974-68FC53C40182}"/>
              </a:ext>
            </a:extLst>
          </p:cNvPr>
          <p:cNvPicPr>
            <a:picLocks noChangeAspect="1"/>
          </p:cNvPicPr>
          <p:nvPr/>
        </p:nvPicPr>
        <p:blipFill rotWithShape="1">
          <a:blip r:embed="rId3">
            <a:extLst>
              <a:ext uri="{28A0092B-C50C-407E-A947-70E740481C1C}">
                <a14:useLocalDpi xmlns:a14="http://schemas.microsoft.com/office/drawing/2010/main" val="0"/>
              </a:ext>
            </a:extLst>
          </a:blip>
          <a:srcRect l="3558" r="27417" b="3"/>
          <a:stretch/>
        </p:blipFill>
        <p:spPr>
          <a:xfrm>
            <a:off x="7675658" y="2093976"/>
            <a:ext cx="3941064" cy="4096512"/>
          </a:xfrm>
          <a:prstGeom prst="rect">
            <a:avLst/>
          </a:prstGeom>
        </p:spPr>
      </p:pic>
    </p:spTree>
    <p:extLst>
      <p:ext uri="{BB962C8B-B14F-4D97-AF65-F5344CB8AC3E}">
        <p14:creationId xmlns:p14="http://schemas.microsoft.com/office/powerpoint/2010/main" val="3616867464"/>
      </p:ext>
    </p:extLst>
  </p:cSld>
  <p:clrMapOvr>
    <a:masterClrMapping/>
  </p:clrMapOvr>
  <mc:AlternateContent xmlns:mc="http://schemas.openxmlformats.org/markup-compatibility/2006">
    <mc:Choice xmlns:p14="http://schemas.microsoft.com/office/powerpoint/2010/main" Requires="p14">
      <p:transition spd="slow" p14:dur="2250">
        <p:wipe/>
      </p:transition>
    </mc:Choice>
    <mc:Fallback>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23C870-E550-45F1-AAE4-FF51B804EDE3}"/>
              </a:ext>
            </a:extLst>
          </p:cNvPr>
          <p:cNvSpPr>
            <a:spLocks noGrp="1"/>
          </p:cNvSpPr>
          <p:nvPr>
            <p:ph type="title"/>
          </p:nvPr>
        </p:nvSpPr>
        <p:spPr>
          <a:xfrm>
            <a:off x="6412091" y="501651"/>
            <a:ext cx="4395340" cy="1716255"/>
          </a:xfrm>
        </p:spPr>
        <p:txBody>
          <a:bodyPr anchor="b">
            <a:normAutofit/>
          </a:bodyPr>
          <a:lstStyle/>
          <a:p>
            <a:r>
              <a:rPr lang="es-MX" sz="3900" dirty="0"/>
              <a:t>Trataron de forzar sexualmente a un viajero</a:t>
            </a:r>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de pie&#10;&#10;Descripción generada automáticamente">
            <a:extLst>
              <a:ext uri="{FF2B5EF4-FFF2-40B4-BE49-F238E27FC236}">
                <a16:creationId xmlns:a16="http://schemas.microsoft.com/office/drawing/2014/main" id="{AD7B0949-56AA-4E23-89EB-17F145625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3" y="1686283"/>
            <a:ext cx="5221625" cy="3485434"/>
          </a:xfrm>
          <a:prstGeom prst="rect">
            <a:avLst/>
          </a:prstGeom>
        </p:spPr>
      </p:pic>
      <p:sp>
        <p:nvSpPr>
          <p:cNvPr id="3" name="Marcador de contenido 2">
            <a:extLst>
              <a:ext uri="{FF2B5EF4-FFF2-40B4-BE49-F238E27FC236}">
                <a16:creationId xmlns:a16="http://schemas.microsoft.com/office/drawing/2014/main" id="{2F41CBC6-4B7E-4A37-AD07-3087186CBBF0}"/>
              </a:ext>
            </a:extLst>
          </p:cNvPr>
          <p:cNvSpPr>
            <a:spLocks noGrp="1"/>
          </p:cNvSpPr>
          <p:nvPr>
            <p:ph idx="1"/>
          </p:nvPr>
        </p:nvSpPr>
        <p:spPr>
          <a:xfrm>
            <a:off x="6392583" y="2645922"/>
            <a:ext cx="4434721" cy="3710427"/>
          </a:xfrm>
        </p:spPr>
        <p:txBody>
          <a:bodyPr anchor="t">
            <a:normAutofit/>
          </a:bodyPr>
          <a:lstStyle/>
          <a:p>
            <a:pPr marL="0" indent="0">
              <a:buNone/>
            </a:pPr>
            <a:r>
              <a:rPr lang="es-MX" sz="2000" b="1" dirty="0">
                <a:solidFill>
                  <a:schemeClr val="tx1">
                    <a:alpha val="80000"/>
                  </a:schemeClr>
                </a:solidFill>
              </a:rPr>
              <a:t>Jueces 19:18 </a:t>
            </a:r>
            <a:r>
              <a:rPr lang="es-MX" sz="2000" i="1" dirty="0">
                <a:solidFill>
                  <a:schemeClr val="accent1">
                    <a:alpha val="80000"/>
                  </a:schemeClr>
                </a:solidFill>
              </a:rPr>
              <a:t>Y él respondió: Pasamos de Belén de Judá a la parte más remota del monte de Efraín, de donde soy; y había ido a Belén de Judá; </a:t>
            </a:r>
            <a:r>
              <a:rPr lang="es-MX" sz="2000" b="1" i="1" u="sng" dirty="0">
                <a:solidFill>
                  <a:schemeClr val="accent1">
                    <a:alpha val="80000"/>
                  </a:schemeClr>
                </a:solidFill>
              </a:rPr>
              <a:t>mas ahora voy a la casa de Jehová, y no hay « quien »  me reciba en casa</a:t>
            </a:r>
            <a:r>
              <a:rPr lang="es-MX" sz="2000" i="1" dirty="0">
                <a:solidFill>
                  <a:schemeClr val="accent1">
                    <a:alpha val="80000"/>
                  </a:schemeClr>
                </a:solidFill>
              </a:rPr>
              <a:t>. </a:t>
            </a:r>
            <a:r>
              <a:rPr lang="es-MX" sz="2000" b="1" dirty="0">
                <a:solidFill>
                  <a:schemeClr val="tx1">
                    <a:alpha val="80000"/>
                  </a:schemeClr>
                </a:solidFill>
              </a:rPr>
              <a:t>22 </a:t>
            </a:r>
            <a:r>
              <a:rPr lang="es-MX" sz="2000" i="1" dirty="0">
                <a:solidFill>
                  <a:schemeClr val="accent1">
                    <a:alpha val="80000"/>
                  </a:schemeClr>
                </a:solidFill>
              </a:rPr>
              <a:t>Pero cuando estaban gozosos, he aquí que los hombres de aquella ciudad, hombres perversos, rodearon la casa, golpeando a la puerta; y hablaron al anciano, dueño de la casa, diciendo: </a:t>
            </a:r>
            <a:r>
              <a:rPr lang="es-MX" sz="2000" b="1" i="1" u="sng" dirty="0">
                <a:solidFill>
                  <a:srgbClr val="FF0000">
                    <a:alpha val="80000"/>
                  </a:srgbClr>
                </a:solidFill>
              </a:rPr>
              <a:t>Saca al hombre que ha entrado en tu casa, para que lo conozcamos</a:t>
            </a:r>
            <a:r>
              <a:rPr lang="es-MX" sz="2000" i="1" dirty="0">
                <a:solidFill>
                  <a:srgbClr val="FF0000">
                    <a:alpha val="80000"/>
                  </a:srgbClr>
                </a:solidFill>
              </a:rPr>
              <a:t>.</a:t>
            </a:r>
          </a:p>
          <a:p>
            <a:pPr marL="0" indent="0">
              <a:buNone/>
            </a:pPr>
            <a:endParaRPr lang="es-MX" sz="2000" dirty="0">
              <a:solidFill>
                <a:schemeClr val="tx1">
                  <a:alpha val="80000"/>
                </a:schemeClr>
              </a:solidFill>
            </a:endParaRP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103456"/>
      </p:ext>
    </p:extLst>
  </p:cSld>
  <p:clrMapOvr>
    <a:masterClrMapping/>
  </p:clrMapOvr>
  <mc:AlternateContent xmlns:mc="http://schemas.openxmlformats.org/markup-compatibility/2006">
    <mc:Choice xmlns:p14="http://schemas.microsoft.com/office/powerpoint/2010/main" Requires="p14">
      <p:transition spd="slow" p14:dur="2250">
        <p:dissolve/>
      </p:transition>
    </mc:Choice>
    <mc:Fallback>
      <p:transition spd="slow">
        <p:dissolv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TotalTime>
  <Words>4292</Words>
  <Application>Microsoft Office PowerPoint</Application>
  <PresentationFormat>Panorámica</PresentationFormat>
  <Paragraphs>166</Paragraphs>
  <Slides>30</Slides>
  <Notes>23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30</vt:i4>
      </vt:variant>
    </vt:vector>
  </HeadingPairs>
  <TitlesOfParts>
    <vt:vector size="38" baseType="lpstr">
      <vt:lpstr>Arial</vt:lpstr>
      <vt:lpstr>BibliaLS</vt:lpstr>
      <vt:lpstr>Calibri</vt:lpstr>
      <vt:lpstr>Calibri Light</vt:lpstr>
      <vt:lpstr>Ezra SIL</vt:lpstr>
      <vt:lpstr>Tahoma</vt:lpstr>
      <vt:lpstr>Times New Roman</vt:lpstr>
      <vt:lpstr>Tema de Office</vt:lpstr>
      <vt:lpstr>Temas de Hoy</vt:lpstr>
      <vt:lpstr>Los Homosexuales que Desafían a Dios</vt:lpstr>
      <vt:lpstr>Exhortación: Haz caso a Dios Mientras que no cae la ira de Dios sobre ti</vt:lpstr>
      <vt:lpstr>Poniéndose de Acuerdo</vt:lpstr>
      <vt:lpstr>Poniéndose de Acuerdo</vt:lpstr>
      <vt:lpstr>¿Quiénes son los homosexuales? ¿De dónde provienen?</vt:lpstr>
      <vt:lpstr>La homosexualidad es contra la Ley</vt:lpstr>
      <vt:lpstr>¿Qué es un Sodomita?</vt:lpstr>
      <vt:lpstr>Trataron de forzar sexualmente a un viajero</vt:lpstr>
      <vt:lpstr>Hubo este problema en las naciones paganas</vt:lpstr>
      <vt:lpstr>Se envanecieron…</vt:lpstr>
      <vt:lpstr>El Castigo de Dios</vt:lpstr>
      <vt:lpstr>El Castigo de Dios</vt:lpstr>
      <vt:lpstr>Vienen desde gente que  desafían a Dios</vt:lpstr>
      <vt:lpstr>Rechazaron a Dios, y Dios les rechazará a ellos</vt:lpstr>
      <vt:lpstr>Los de Sodoma eran depredadores sexuales</vt:lpstr>
      <vt:lpstr>Recuerda…</vt:lpstr>
      <vt:lpstr>Lot sufrió por acomodarse  con los homosexuales</vt:lpstr>
      <vt:lpstr>Dios es amor</vt:lpstr>
      <vt:lpstr>El libertinaje sexual no es la conducta cristiana</vt:lpstr>
      <vt:lpstr>El libertinaje sexual no es la conducta cristiana</vt:lpstr>
      <vt:lpstr>¿Cómo debe ser la relación entre la Pareja? Un varón con su esposa</vt:lpstr>
      <vt:lpstr>La Cama de la Pareja debe ser exclusiva</vt:lpstr>
      <vt:lpstr>La Cama de la Pareja debe ser exclusiva</vt:lpstr>
      <vt:lpstr>¿Qué enseña Proverbios 5:15-23?</vt:lpstr>
      <vt:lpstr>Definiciones… ¿Qué es el pecado de adulterio?</vt:lpstr>
      <vt:lpstr>¿Y los eunucos?</vt:lpstr>
      <vt:lpstr>Los que Desafían  a Dios</vt:lpstr>
      <vt:lpstr>Los que Desafían  a Dios</vt:lpstr>
      <vt:lpstr>Los que Desafían  a Dios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que Desafían a Dios</dc:title>
  <dc:creator>David Cox</dc:creator>
  <cp:lastModifiedBy>David Cox</cp:lastModifiedBy>
  <cp:revision>95</cp:revision>
  <dcterms:created xsi:type="dcterms:W3CDTF">2021-04-20T17:33:06Z</dcterms:created>
  <dcterms:modified xsi:type="dcterms:W3CDTF">2021-05-02T16:25:07Z</dcterms:modified>
</cp:coreProperties>
</file>