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3" r:id="rId3"/>
    <p:sldId id="284" r:id="rId4"/>
    <p:sldId id="286" r:id="rId5"/>
    <p:sldId id="274" r:id="rId6"/>
    <p:sldId id="285" r:id="rId7"/>
    <p:sldId id="277" r:id="rId8"/>
    <p:sldId id="278" r:id="rId9"/>
    <p:sldId id="282" r:id="rId10"/>
    <p:sldId id="283" r:id="rId11"/>
    <p:sldId id="280" r:id="rId12"/>
    <p:sldId id="281" r:id="rId13"/>
    <p:sldId id="271" r:id="rId14"/>
    <p:sldId id="258" r:id="rId1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EDD8E5-F7AC-4C17-B5C7-4CBBF8C084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01023D2-5967-4FB4-BA06-52CB4A9406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277203-F4EC-41DA-9A30-9ECEA24C2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0450-231F-4F7D-AB2E-0EACDE6A5854}" type="datetimeFigureOut">
              <a:rPr lang="es-MX" smtClean="0"/>
              <a:t>13/03/2021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738307-258D-4E12-801B-F33940916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2BAAAA-4272-47CD-9550-23F096419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09CC-D3E7-4091-A09D-F490D1DC93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4207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A99789-2E4B-4B7A-B274-A956F182A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1CAC9D1-DC55-44B3-BCB4-82A6E6C30F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46632E-3888-4715-BDC6-BC40FA896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0450-231F-4F7D-AB2E-0EACDE6A5854}" type="datetimeFigureOut">
              <a:rPr lang="es-MX" smtClean="0"/>
              <a:t>13/03/2021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B4754B-4E61-4C4B-8A76-750D05D3A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388077A-EE22-4B7F-9140-9553FD78C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09CC-D3E7-4091-A09D-F490D1DC93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3025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F9C68AC-F6F1-4E31-B489-F3610193D2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32612A6-C43F-41CA-9730-B12EFE16B4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2C37CF-F28E-42FA-8FA5-C59CDB520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0450-231F-4F7D-AB2E-0EACDE6A5854}" type="datetimeFigureOut">
              <a:rPr lang="es-MX" smtClean="0"/>
              <a:t>13/03/2021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97E9AF-5476-4F7F-8EDD-662E76EC9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34C684-59DD-4A64-83C3-6F6452CA0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09CC-D3E7-4091-A09D-F490D1DC93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4148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A9E2C9-A49B-44B8-86A6-FC46D97DA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06EC30-C2CA-4BB8-AA43-8443C5ABFD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5896E9-BCE1-4995-A83A-E6F4A2B37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0450-231F-4F7D-AB2E-0EACDE6A5854}" type="datetimeFigureOut">
              <a:rPr lang="es-MX" smtClean="0"/>
              <a:t>13/03/2021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4B7110-F097-411F-A3D8-8CF363AD1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EAFDCD-92A7-4231-8A3B-67A08F0A4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09CC-D3E7-4091-A09D-F490D1DC93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9163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26356A-21DD-4169-9D7A-4B9DD3F51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BCBA1BB-6339-47B3-BE65-872BD2E29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5A54A8F-AA61-458E-B011-F4CC8B056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0450-231F-4F7D-AB2E-0EACDE6A5854}" type="datetimeFigureOut">
              <a:rPr lang="es-MX" smtClean="0"/>
              <a:t>13/03/2021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F5E1831-03B2-4425-9A77-971DB22A6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D83D3C-9F6D-4121-B8A6-080E6C88F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09CC-D3E7-4091-A09D-F490D1DC93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0940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C41091-8383-4C60-B490-95B944D7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66BA2F-5078-4511-9F99-396E34F867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9D9A67A-28DF-4CFD-AD68-AAC90BE4AC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5C0A9BA-C07D-4174-9B5D-C1BE85306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0450-231F-4F7D-AB2E-0EACDE6A5854}" type="datetimeFigureOut">
              <a:rPr lang="es-MX" smtClean="0"/>
              <a:t>13/03/2021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DFCFA44-6E3C-4B30-891F-1A7CFC48B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5151C93-7FAC-4C3D-B35D-6318E0C38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09CC-D3E7-4091-A09D-F490D1DC93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6023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083009-46FA-4C46-A704-B1C208BF4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9FE9098-92B9-4913-A50D-33238C8F9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93997D7-84C9-4ECB-AB83-2615B975D0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7157178-143D-4CBD-9DF4-68E9466C9E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511B7AC-1AF3-44A1-B1F6-A66A57B74D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7384B88-3730-43FB-8E05-D04E6C6AC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0450-231F-4F7D-AB2E-0EACDE6A5854}" type="datetimeFigureOut">
              <a:rPr lang="es-MX" smtClean="0"/>
              <a:t>13/03/2021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7127216-9945-4A7B-A153-6F36CE2B5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B972B3C-72FA-40BE-AF23-1D63A2447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09CC-D3E7-4091-A09D-F490D1DC93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7981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F4B86E-747E-42D8-8548-AEC34F88B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6855674-6DDA-43A5-9F13-86095F10A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0450-231F-4F7D-AB2E-0EACDE6A5854}" type="datetimeFigureOut">
              <a:rPr lang="es-MX" smtClean="0"/>
              <a:t>13/03/2021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C7C729F-EF7E-434F-896A-8FDF34F04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A259FF8-1C19-4105-B41C-82B61107D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09CC-D3E7-4091-A09D-F490D1DC93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8683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82DF72E-A455-4D8B-B2D1-87F2FD40A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0450-231F-4F7D-AB2E-0EACDE6A5854}" type="datetimeFigureOut">
              <a:rPr lang="es-MX" smtClean="0"/>
              <a:t>13/03/2021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DC095C3-D755-49A9-9DEF-AF163AFDB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C23F188-1C8B-4E6C-ABDD-6AADA037B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09CC-D3E7-4091-A09D-F490D1DC93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9948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BFEAEB-8B42-4286-B9C0-8DC42B523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63899F-B317-4546-89E3-B53233040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EA1C4E1-62CE-4959-8872-94F63960C8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0D93360-1B21-443E-86B0-06153958B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0450-231F-4F7D-AB2E-0EACDE6A5854}" type="datetimeFigureOut">
              <a:rPr lang="es-MX" smtClean="0"/>
              <a:t>13/03/2021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AB41E7B-C629-4BB4-AA4B-671B24511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7E3CB95-8949-4224-930A-67A811F14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09CC-D3E7-4091-A09D-F490D1DC93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0935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42BB83-DFE1-4D09-9B59-F3D659CF2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4D672BA-9D6F-42B9-938E-15A50A65DA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6DADEC-B865-4991-8852-E1013EAFE0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CC58338-F0AD-405C-B1FB-F7F390319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0450-231F-4F7D-AB2E-0EACDE6A5854}" type="datetimeFigureOut">
              <a:rPr lang="es-MX" smtClean="0"/>
              <a:t>13/03/2021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21AE23F-E76B-4F54-88BE-5937D78C5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FC32D83-FC7D-42AD-9C4F-5831B63C8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09CC-D3E7-4091-A09D-F490D1DC93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4001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13B623B-2E66-4B4A-8977-DCEB2C931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8B2D687-9362-4DCF-AD5B-BDF9E692A2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4B9531-0877-4238-85E6-201BE2947C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10450-231F-4F7D-AB2E-0EACDE6A5854}" type="datetimeFigureOut">
              <a:rPr lang="es-MX" smtClean="0"/>
              <a:t>13/03/2021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5134902-E251-42A1-A377-29BC053C3F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215DD6-981A-432A-84AC-4088CECC0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C09CC-D3E7-4091-A09D-F490D1DC93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6797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bf-tlahuac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4DD374-BEEE-4974-8EBD-0BC5D7E30B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La Virtud Femenina de las Mujeres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00A92B5-DFC3-43CA-95F2-7E2C0D1200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>
            <a:normAutofit/>
          </a:bodyPr>
          <a:lstStyle/>
          <a:p>
            <a:r>
              <a:rPr lang="es-MX" dirty="0"/>
              <a:t>Por Pastor David Cox</a:t>
            </a:r>
            <a:br>
              <a:rPr lang="es-MX" dirty="0"/>
            </a:br>
            <a:r>
              <a:rPr lang="es-MX" dirty="0">
                <a:hlinkClick r:id="rId2"/>
              </a:rPr>
              <a:t>www.ibf-Tlahuac.com</a:t>
            </a:r>
            <a:endParaRPr lang="es-MX" dirty="0"/>
          </a:p>
          <a:p>
            <a:r>
              <a:rPr lang="es-MX" dirty="0"/>
              <a:t>marzo</a:t>
            </a:r>
          </a:p>
        </p:txBody>
      </p:sp>
    </p:spTree>
    <p:extLst>
      <p:ext uri="{BB962C8B-B14F-4D97-AF65-F5344CB8AC3E}">
        <p14:creationId xmlns:p14="http://schemas.microsoft.com/office/powerpoint/2010/main" val="438604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42FB39-0051-4286-9127-60008CCDE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¿Qué es la Piedad?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640CFF-FDCC-4C7C-B12F-5F111D0DE5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b="1" dirty="0"/>
              <a:t>1 Timoteo 2:9 </a:t>
            </a:r>
            <a:r>
              <a:rPr lang="es-MX" dirty="0"/>
              <a:t>Asimismo que las mujeres se atavíen de ropa decorosa, con pudor y modestia; no con peinado ostentoso, ni oro, ni perlas, ni vestidos costosos,  10 sino con buenas obras, como corresponde a mujeres que profesan piedad.  </a:t>
            </a:r>
          </a:p>
          <a:p>
            <a:r>
              <a:rPr lang="es-MX" dirty="0"/>
              <a:t>Piedad es la santidad en la vida actualmente. “Sentimiento de compasión o misericordia que produce alguien que sufre o padece.”</a:t>
            </a:r>
          </a:p>
          <a:p>
            <a:r>
              <a:rPr lang="es-MX" dirty="0"/>
              <a:t>Proverbios 31 – v11-12 su esposo confía en ella, que siempre le hace bien. V15 su familia confía en ella, y ella desde muy de mañana hasta muy noche trabaja para ellos. V20 igual al pobre y menesteroso que ella tiene contacto con ellos. “dadle el fruto de tus manos”</a:t>
            </a:r>
          </a:p>
        </p:txBody>
      </p:sp>
    </p:spTree>
    <p:extLst>
      <p:ext uri="{BB962C8B-B14F-4D97-AF65-F5344CB8AC3E}">
        <p14:creationId xmlns:p14="http://schemas.microsoft.com/office/powerpoint/2010/main" val="2308204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42FB39-0051-4286-9127-60008CCDE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Repaso para la Mujer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640CFF-FDCC-4C7C-B12F-5F111D0DE5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La mujer es preciosa. Es el tesoro del hombre. Su vida es en mantener una buena relación con su esposo y sus hijos.</a:t>
            </a:r>
          </a:p>
          <a:p>
            <a:r>
              <a:rPr lang="es-MX" b="1" dirty="0"/>
              <a:t>1 Timoteo 2:11</a:t>
            </a:r>
            <a:r>
              <a:rPr lang="es-MX" dirty="0"/>
              <a:t> La mujer aprenda en silencio, con toda sujeción.  12 Porque no permito a la mujer enseñar, ni ejercer dominio sobre el hombre, sino estar en silencio.  </a:t>
            </a:r>
          </a:p>
        </p:txBody>
      </p:sp>
    </p:spTree>
    <p:extLst>
      <p:ext uri="{BB962C8B-B14F-4D97-AF65-F5344CB8AC3E}">
        <p14:creationId xmlns:p14="http://schemas.microsoft.com/office/powerpoint/2010/main" val="832097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42FB39-0051-4286-9127-60008CCDE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Repaso para la Mujer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640CFF-FDCC-4C7C-B12F-5F111D0DE5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La mujer es preciosa. Es el tesoro del hombre. Su vida es en mantener una buena relación con su esposo y sus hijos.</a:t>
            </a:r>
          </a:p>
          <a:p>
            <a:r>
              <a:rPr lang="es-MX" b="1" dirty="0"/>
              <a:t>1 Timoteo 2:13 </a:t>
            </a:r>
            <a:r>
              <a:rPr lang="es-MX" dirty="0"/>
              <a:t>Porque Adán fue formado primero, después Eva;  14 y Adán no fue engañado, sino que la mujer, siendo engañada, incurrió en transgresión.  </a:t>
            </a:r>
            <a:r>
              <a:rPr lang="es-MX" b="1" dirty="0"/>
              <a:t>15</a:t>
            </a:r>
            <a:r>
              <a:rPr lang="es-MX" dirty="0"/>
              <a:t> Pero se salvará engendrando hijos, si permaneciere en fe, amor y santificación, con modestia. </a:t>
            </a:r>
          </a:p>
        </p:txBody>
      </p:sp>
    </p:spTree>
    <p:extLst>
      <p:ext uri="{BB962C8B-B14F-4D97-AF65-F5344CB8AC3E}">
        <p14:creationId xmlns:p14="http://schemas.microsoft.com/office/powerpoint/2010/main" val="2288624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E17BF6-DBF8-47C3-B3D6-6DE7DB226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Esta Clarificación es por la Oposición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25E359-5EE0-4961-9F88-4C5737763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Satanás ha movido a los hombres y mujeres bajo su influencia de oponer su estado de hombre o de mujer. </a:t>
            </a:r>
          </a:p>
          <a:p>
            <a:r>
              <a:rPr lang="es-MX" dirty="0"/>
              <a:t>Hombres deben actuar como hombres, varonil. Mujeres deben actuar como mujeres, afeminadas.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63297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05575A-F921-40D3-B0DC-D74194F4D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Dios hizo solamente 2 sexos: </a:t>
            </a:r>
            <a:br>
              <a:rPr lang="es-MX" dirty="0"/>
            </a:br>
            <a:r>
              <a:rPr lang="es-MX" dirty="0"/>
              <a:t>varones y mujeres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93192A-BC94-4C53-8FD8-F06D63784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b="1" dirty="0"/>
              <a:t>Génesis 1:26 </a:t>
            </a:r>
            <a:r>
              <a:rPr lang="es-MX" i="1" dirty="0"/>
              <a:t>Entonces dijo Dios: Hagamos al hombre a nuestra imagen, conforme a nuestra semejanza; y señoree en los peces del mar, en las aves de los cielos, en las bestias, en toda la tierra, y en todo animal que se arrastra sobre la tierra.  </a:t>
            </a:r>
            <a:r>
              <a:rPr lang="es-MX" b="1" dirty="0"/>
              <a:t>27</a:t>
            </a:r>
            <a:r>
              <a:rPr lang="es-MX" dirty="0"/>
              <a:t> </a:t>
            </a:r>
            <a:r>
              <a:rPr lang="es-MX" i="1" dirty="0"/>
              <a:t>Y creó Dios al hombre a su imagen, a imagen de Dios lo creó; varón y hembra los creó. </a:t>
            </a:r>
          </a:p>
          <a:p>
            <a:r>
              <a:rPr lang="es-MX" dirty="0"/>
              <a:t>Somos hechos en la semejanza de Dios. Somos humanos y unos de las características de ser humano es muy parecido de Dios. Tengo consciencia de mi mismo. Pienso, racionalizo, recuerdo, puedo analizar lógicamente. Tengo emociones de amor, gustos y disgustos, tengo mi voluntad, etc.</a:t>
            </a:r>
          </a:p>
        </p:txBody>
      </p:sp>
    </p:spTree>
    <p:extLst>
      <p:ext uri="{BB962C8B-B14F-4D97-AF65-F5344CB8AC3E}">
        <p14:creationId xmlns:p14="http://schemas.microsoft.com/office/powerpoint/2010/main" val="402460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D2B4DF-E78A-40B0-98F1-CE5D8FE76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Características de las Mujeres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3F033C-6254-4A28-B7F2-888ECFFCB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MX" dirty="0"/>
              <a:t>Más chica, menos muscular, menos alto, menos dominantes, sumisos.</a:t>
            </a:r>
          </a:p>
          <a:p>
            <a:r>
              <a:rPr lang="es-MX" dirty="0"/>
              <a:t>Menos que demuestra su cuerpo, más vergonzosa sobre su propia cuerpo.</a:t>
            </a:r>
          </a:p>
          <a:p>
            <a:r>
              <a:rPr lang="es-MX" dirty="0"/>
              <a:t>Tiene y demuestra más empatía a otros especialmente en sufrimiento, necesidad, o enfermedad (enfermeras eran solamente mujeres en el principio).</a:t>
            </a:r>
          </a:p>
          <a:p>
            <a:r>
              <a:rPr lang="es-MX" dirty="0"/>
              <a:t>La ropa que usa era correspondiente con su estado de no demostrar su cuerpo, no llama la atención a una misma.</a:t>
            </a:r>
          </a:p>
          <a:p>
            <a:r>
              <a:rPr lang="es-MX" b="1" dirty="0"/>
              <a:t>Deuteronomio 22:5 </a:t>
            </a:r>
            <a:r>
              <a:rPr lang="es-MX" i="1" dirty="0"/>
              <a:t>No vestirá la mujer traje de hombre, ni el hombre vestirá ropa de mujer; porque abominación es a Jehová tu Dios cualquiera que esto hace</a:t>
            </a:r>
            <a:r>
              <a:rPr lang="es-MX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69873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DF3BFD-FC73-4D39-A6A2-C561B2BFF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¿Es pecado para mujeres usar pantalones?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88AA93-8F15-4076-AC0B-A1ECF7C26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b="1" dirty="0"/>
              <a:t>Deuteronomio 22:5 </a:t>
            </a:r>
            <a:r>
              <a:rPr lang="es-MX" i="1" dirty="0"/>
              <a:t>No vestirá la mujer traje de hombre, ni el hombre vestirá ropa de mujer; porque abominación es a Jehová tu Dios cualquiera que esto hace</a:t>
            </a:r>
            <a:r>
              <a:rPr lang="es-MX" dirty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Hay ropa y un aparecer que pertenece a las mujeres.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Hay ropa y un aparecer que pertenece a los hombres.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De vestirse o aparecer como el sexo opuesto es contra los mandamientos de Dios.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De ir del obvio a extremos no es bueno. Sé mujer. Vistéese como mujer. Actúa como mujer.</a:t>
            </a:r>
          </a:p>
        </p:txBody>
      </p:sp>
    </p:spTree>
    <p:extLst>
      <p:ext uri="{BB962C8B-B14F-4D97-AF65-F5344CB8AC3E}">
        <p14:creationId xmlns:p14="http://schemas.microsoft.com/office/powerpoint/2010/main" val="1103666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FDEA51-20AB-4463-9DEE-F435F767C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Versos para Mujeres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697041-699C-4F75-9CB5-2E6DD2CC6C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b="1" dirty="0"/>
              <a:t>Tito 2:4 </a:t>
            </a:r>
            <a:r>
              <a:rPr lang="es-MX" i="1" dirty="0"/>
              <a:t>que enseñen a las mujeres jóvenes a amar a sus maridos y a sus hijos,</a:t>
            </a:r>
          </a:p>
          <a:p>
            <a:r>
              <a:rPr lang="es-MX" dirty="0"/>
              <a:t>Las ancianas deben ser buenos ejemplos de esto, amar a sus maridos.</a:t>
            </a:r>
          </a:p>
          <a:p>
            <a:r>
              <a:rPr lang="es-MX" dirty="0"/>
              <a:t>Satanás está enseñando a las mujeres que no necesitan a sus maridos</a:t>
            </a:r>
          </a:p>
          <a:p>
            <a:r>
              <a:rPr lang="es-MX" dirty="0"/>
              <a:t>Aunque eres casado con un hombre, no le amas.</a:t>
            </a:r>
          </a:p>
          <a:p>
            <a:r>
              <a:rPr lang="es-MX" dirty="0"/>
              <a:t>El amor es muy sacrificio por tu beneficio. Dios es amor. </a:t>
            </a:r>
          </a:p>
          <a:p>
            <a:r>
              <a:rPr lang="es-MX" dirty="0"/>
              <a:t>Satanás quiere que las mujeres dejan la educación y cuidado de sus hijos a cómo sea, al mundo, al teléfono, al gobierno, pero no a una cristiana madre que educan a sus hijos en las sendas </a:t>
            </a:r>
            <a:r>
              <a:rPr lang="es-MX"/>
              <a:t>del Señor.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2399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A6C60E-1364-4BA5-B9C2-EE5FB31E9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Versos para Mujeres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B9A134-C1EE-415C-997D-C21295EB7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b="1" dirty="0"/>
              <a:t>Tito 2:5 </a:t>
            </a:r>
            <a:r>
              <a:rPr lang="es-MX" i="1" dirty="0"/>
              <a:t>a ser prudentes, castas, cuidadosas de su casa, buenas, sujetas a sus maridos, para que la palabra de Dios no sea blasfemada</a:t>
            </a:r>
            <a:r>
              <a:rPr lang="es-MX" dirty="0"/>
              <a:t>.</a:t>
            </a:r>
          </a:p>
          <a:p>
            <a:r>
              <a:rPr lang="es-MX" dirty="0"/>
              <a:t>Prudente – </a:t>
            </a:r>
          </a:p>
          <a:p>
            <a:r>
              <a:rPr lang="es-MX" dirty="0"/>
              <a:t>Casta – </a:t>
            </a:r>
          </a:p>
          <a:p>
            <a:r>
              <a:rPr lang="es-MX" dirty="0"/>
              <a:t>Cuidadosas de su casa – </a:t>
            </a:r>
          </a:p>
          <a:p>
            <a:r>
              <a:rPr lang="es-MX" dirty="0"/>
              <a:t>Sujetas a sus maridos -</a:t>
            </a:r>
          </a:p>
        </p:txBody>
      </p:sp>
    </p:spTree>
    <p:extLst>
      <p:ext uri="{BB962C8B-B14F-4D97-AF65-F5344CB8AC3E}">
        <p14:creationId xmlns:p14="http://schemas.microsoft.com/office/powerpoint/2010/main" val="1959625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A6C60E-1364-4BA5-B9C2-EE5FB31E9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Versos para Mujeres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B9A134-C1EE-415C-997D-C21295EB7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b="1" dirty="0"/>
              <a:t>Efesios 5:22 </a:t>
            </a:r>
            <a:r>
              <a:rPr lang="es-MX" i="1" dirty="0"/>
              <a:t>Las casadas estén sujetas a sus propios maridos, como al Señor;  </a:t>
            </a:r>
            <a:r>
              <a:rPr lang="es-MX" b="1" dirty="0"/>
              <a:t>33 </a:t>
            </a:r>
            <a:r>
              <a:rPr lang="es-MX" i="1" dirty="0"/>
              <a:t>Por lo demás, cada uno de vosotros ame también a su mujer como a sí mismo; y la mujer respete a su marido</a:t>
            </a:r>
            <a:r>
              <a:rPr lang="es-MX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03518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42FB39-0051-4286-9127-60008CCDE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Repaso para la Mujer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640CFF-FDCC-4C7C-B12F-5F111D0DE5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La mujer es preciosa. Es el tesoro del hombre. Su vida es en mantener una buena relación con su esposo y sus hijos.</a:t>
            </a:r>
          </a:p>
          <a:p>
            <a:pPr marL="0" indent="0">
              <a:buNone/>
            </a:pPr>
            <a:r>
              <a:rPr lang="es-MX" b="1" dirty="0"/>
              <a:t>1 Timoteo 2:9 </a:t>
            </a:r>
            <a:r>
              <a:rPr lang="es-MX" dirty="0"/>
              <a:t>Asimismo que las mujeres se atavíen de ropa decorosa, con pudor y modestia; no con peinado ostentoso, ni oro, ni perlas, ni vestidos costosos,  10 sino con buenas obras, como corresponde a mujeres que profesan piedad.  </a:t>
            </a:r>
          </a:p>
          <a:p>
            <a:r>
              <a:rPr lang="es-MX" dirty="0"/>
              <a:t>Mujeres deben preocuparse cómo se ven. Pero la énfasis no es su aparecer físicamente, sino espiritualmente.</a:t>
            </a:r>
          </a:p>
        </p:txBody>
      </p:sp>
    </p:spTree>
    <p:extLst>
      <p:ext uri="{BB962C8B-B14F-4D97-AF65-F5344CB8AC3E}">
        <p14:creationId xmlns:p14="http://schemas.microsoft.com/office/powerpoint/2010/main" val="356916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42FB39-0051-4286-9127-60008CCDE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Repaso para la Mujer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640CFF-FDCC-4C7C-B12F-5F111D0DE5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La mujer es preciosa. Es el tesoro del hombre. Su vida es en mantener una buena relación con su esposo y sus hijos.</a:t>
            </a:r>
          </a:p>
          <a:p>
            <a:pPr marL="0" indent="0">
              <a:buNone/>
            </a:pPr>
            <a:r>
              <a:rPr lang="es-MX" b="1" dirty="0"/>
              <a:t>1 Timoteo 2:9 </a:t>
            </a:r>
            <a:r>
              <a:rPr lang="es-MX" i="1" dirty="0"/>
              <a:t>Asimismo que las mujeres se atavíen de ropa decorosa, con pudor y modestia; no con peinado ostentoso, ni oro, ni perlas, ni vestidos costosos</a:t>
            </a:r>
            <a:r>
              <a:rPr lang="es-MX" dirty="0"/>
              <a:t>,  </a:t>
            </a:r>
            <a:r>
              <a:rPr lang="es-MX" b="1" dirty="0"/>
              <a:t>10</a:t>
            </a:r>
            <a:r>
              <a:rPr lang="es-MX" dirty="0"/>
              <a:t> </a:t>
            </a:r>
            <a:r>
              <a:rPr lang="es-MX" i="1" dirty="0"/>
              <a:t>sino con buenas obras, como corresponde a mujeres que profesan piedad</a:t>
            </a:r>
            <a:r>
              <a:rPr lang="es-MX" dirty="0"/>
              <a:t>.  </a:t>
            </a:r>
          </a:p>
          <a:p>
            <a:r>
              <a:rPr lang="es-MX" dirty="0"/>
              <a:t>Mujeres deben preocuparse cómo se ven. Pero la énfasis no es su aparecer físicamente, sino espiritualmente.</a:t>
            </a:r>
          </a:p>
        </p:txBody>
      </p:sp>
    </p:spTree>
    <p:extLst>
      <p:ext uri="{BB962C8B-B14F-4D97-AF65-F5344CB8AC3E}">
        <p14:creationId xmlns:p14="http://schemas.microsoft.com/office/powerpoint/2010/main" val="3965403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42FB39-0051-4286-9127-60008CCDE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Repaso para la Mujer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640CFF-FDCC-4C7C-B12F-5F111D0DE5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b="1" dirty="0"/>
              <a:t>Pudor</a:t>
            </a:r>
            <a:r>
              <a:rPr lang="es-MX" dirty="0"/>
              <a:t> - </a:t>
            </a:r>
            <a:r>
              <a:rPr lang="es-MX" sz="2400" b="1" i="0" u="none" strike="noStrike" baseline="0" dirty="0">
                <a:solidFill>
                  <a:srgbClr val="800000"/>
                </a:solidFill>
                <a:latin typeface="BibliaLS"/>
              </a:rPr>
              <a:t>α</a:t>
            </a:r>
            <a:r>
              <a:rPr lang="es-MX" sz="2400" b="1" i="0" u="none" strike="noStrike" baseline="0" dirty="0" err="1">
                <a:solidFill>
                  <a:srgbClr val="800000"/>
                </a:solidFill>
                <a:latin typeface="BibliaLS"/>
              </a:rPr>
              <a:t>ἰδώς</a:t>
            </a:r>
            <a:r>
              <a:rPr lang="es-MX" sz="2400" b="0" i="0" u="none" strike="noStrike" baseline="0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s-MX" sz="2400" b="1" i="0" u="none" strike="noStrike" baseline="0" dirty="0" err="1">
                <a:solidFill>
                  <a:srgbClr val="800000"/>
                </a:solidFill>
                <a:latin typeface="BibliaLS"/>
              </a:rPr>
              <a:t>aidós</a:t>
            </a:r>
            <a:r>
              <a:rPr lang="es-MX" sz="2400" b="0" i="0" u="none" strike="noStrike" baseline="0" dirty="0">
                <a:solidFill>
                  <a:srgbClr val="800000"/>
                </a:solidFill>
                <a:latin typeface="Times New Roman" panose="02020603050405020304" pitchFamily="18" charset="0"/>
              </a:rPr>
              <a:t>; tal vez de </a:t>
            </a:r>
            <a:r>
              <a:rPr lang="es-MX" sz="2400" b="0" i="1" u="none" strike="noStrike" baseline="0" dirty="0">
                <a:solidFill>
                  <a:srgbClr val="800000"/>
                </a:solidFill>
                <a:latin typeface="Times New Roman" panose="02020603050405020304" pitchFamily="18" charset="0"/>
              </a:rPr>
              <a:t>G1</a:t>
            </a:r>
            <a:r>
              <a:rPr lang="es-MX" sz="2400" b="0" i="0" u="none" strike="noStrike" baseline="0" dirty="0">
                <a:solidFill>
                  <a:srgbClr val="800000"/>
                </a:solidFill>
                <a:latin typeface="Times New Roman" panose="02020603050405020304" pitchFamily="18" charset="0"/>
              </a:rPr>
              <a:t> (como partícula </a:t>
            </a:r>
            <a:r>
              <a:rPr lang="es-MX" sz="2400" b="0" i="0" u="none" strike="noStrike" baseline="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neg</a:t>
            </a:r>
            <a:r>
              <a:rPr lang="es-MX" sz="2400" b="0" i="0" u="none" strike="noStrike" baseline="0" dirty="0">
                <a:solidFill>
                  <a:srgbClr val="800000"/>
                </a:solidFill>
                <a:latin typeface="Times New Roman" panose="02020603050405020304" pitchFamily="18" charset="0"/>
              </a:rPr>
              <a:t>.) y </a:t>
            </a:r>
            <a:r>
              <a:rPr lang="es-MX" sz="2400" b="0" i="1" u="none" strike="noStrike" baseline="0" dirty="0">
                <a:solidFill>
                  <a:srgbClr val="800000"/>
                </a:solidFill>
                <a:latin typeface="Times New Roman" panose="02020603050405020304" pitchFamily="18" charset="0"/>
              </a:rPr>
              <a:t>G1492</a:t>
            </a:r>
            <a:r>
              <a:rPr lang="es-MX" sz="2400" b="0" i="0" u="none" strike="noStrike" baseline="0" dirty="0">
                <a:solidFill>
                  <a:srgbClr val="800000"/>
                </a:solidFill>
                <a:latin typeface="Times New Roman" panose="02020603050405020304" pitchFamily="18" charset="0"/>
              </a:rPr>
              <a:t> (mediante la idea de ojos </a:t>
            </a:r>
            <a:r>
              <a:rPr lang="es-MX" sz="2400" b="0" i="1" u="none" strike="noStrike" baseline="0" dirty="0">
                <a:solidFill>
                  <a:srgbClr val="800000"/>
                </a:solidFill>
                <a:latin typeface="Times New Roman" panose="02020603050405020304" pitchFamily="18" charset="0"/>
              </a:rPr>
              <a:t>caídos</a:t>
            </a:r>
            <a:r>
              <a:rPr lang="es-MX" sz="2400" b="0" i="0" u="none" strike="noStrike" baseline="0" dirty="0">
                <a:solidFill>
                  <a:srgbClr val="800000"/>
                </a:solidFill>
                <a:latin typeface="Times New Roman" panose="02020603050405020304" pitchFamily="18" charset="0"/>
              </a:rPr>
              <a:t>); </a:t>
            </a:r>
            <a:r>
              <a:rPr lang="es-MX" sz="2400" b="0" i="1" u="none" strike="noStrike" baseline="0" dirty="0">
                <a:solidFill>
                  <a:srgbClr val="800000"/>
                </a:solidFill>
                <a:latin typeface="Times New Roman" panose="02020603050405020304" pitchFamily="18" charset="0"/>
              </a:rPr>
              <a:t>cohibición</a:t>
            </a:r>
            <a:r>
              <a:rPr lang="es-MX" sz="2400" b="0" i="0" u="none" strike="noStrike" baseline="0" dirty="0">
                <a:solidFill>
                  <a:srgbClr val="800000"/>
                </a:solidFill>
                <a:latin typeface="Times New Roman" panose="02020603050405020304" pitchFamily="18" charset="0"/>
              </a:rPr>
              <a:t>, i.e. (hacia los hombres), </a:t>
            </a:r>
            <a:r>
              <a:rPr lang="es-MX" sz="2400" b="0" i="1" u="none" strike="noStrike" baseline="0" dirty="0">
                <a:solidFill>
                  <a:srgbClr val="800000"/>
                </a:solidFill>
                <a:latin typeface="Times New Roman" panose="02020603050405020304" pitchFamily="18" charset="0"/>
              </a:rPr>
              <a:t>modestia</a:t>
            </a:r>
            <a:r>
              <a:rPr lang="es-MX" sz="2400" b="0" i="0" u="none" strike="noStrike" baseline="0" dirty="0">
                <a:solidFill>
                  <a:srgbClr val="800000"/>
                </a:solidFill>
                <a:latin typeface="Times New Roman" panose="02020603050405020304" pitchFamily="18" charset="0"/>
              </a:rPr>
              <a:t> o (hacia Dios) </a:t>
            </a:r>
            <a:r>
              <a:rPr lang="es-MX" sz="2400" b="0" i="1" u="none" strike="noStrike" baseline="0" dirty="0">
                <a:solidFill>
                  <a:srgbClr val="800000"/>
                </a:solidFill>
                <a:latin typeface="Times New Roman" panose="02020603050405020304" pitchFamily="18" charset="0"/>
              </a:rPr>
              <a:t>asombro</a:t>
            </a:r>
            <a:r>
              <a:rPr lang="es-MX" sz="2400" b="0" i="0" u="none" strike="noStrike" baseline="0" dirty="0">
                <a:solidFill>
                  <a:srgbClr val="800000"/>
                </a:solidFill>
                <a:latin typeface="Times New Roman" panose="02020603050405020304" pitchFamily="18" charset="0"/>
              </a:rPr>
              <a:t>:-reverencia. –diccionario </a:t>
            </a:r>
            <a:r>
              <a:rPr lang="es-MX" sz="2400" b="0" i="0" u="none" strike="noStrike" baseline="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Strongs</a:t>
            </a:r>
            <a:r>
              <a:rPr lang="es-MX" sz="2400" b="0" i="0" u="none" strike="noStrike" baseline="0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s-MX" sz="2400" b="0" i="1" u="none" strike="noStrike" baseline="0" dirty="0">
                <a:solidFill>
                  <a:srgbClr val="800000"/>
                </a:solidFill>
                <a:latin typeface="Times New Roman" panose="02020603050405020304" pitchFamily="18" charset="0"/>
              </a:rPr>
              <a:t>cohibición es restringida, bajo límites.</a:t>
            </a:r>
            <a:endParaRPr lang="es-MX" sz="2400" b="0" i="0" u="none" strike="noStrike" baseline="0" dirty="0">
              <a:solidFill>
                <a:srgbClr val="800000"/>
              </a:solidFill>
              <a:latin typeface="Times New Roman" panose="02020603050405020304" pitchFamily="18" charset="0"/>
            </a:endParaRPr>
          </a:p>
          <a:p>
            <a:r>
              <a:rPr lang="es-MX" b="1" dirty="0"/>
              <a:t>Modestia</a:t>
            </a:r>
            <a:r>
              <a:rPr lang="es-MX" dirty="0"/>
              <a:t> – </a:t>
            </a:r>
            <a:r>
              <a:rPr lang="el-GR" sz="2400" b="1" i="0" u="none" strike="noStrike" baseline="0" dirty="0">
                <a:solidFill>
                  <a:srgbClr val="800000"/>
                </a:solidFill>
                <a:latin typeface="BibliaLS"/>
              </a:rPr>
              <a:t>σωφροσύνη</a:t>
            </a:r>
            <a:r>
              <a:rPr lang="el-GR" sz="2400" b="0" i="0" u="none" strike="noStrike" baseline="0" dirty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s-MX" sz="2400" b="1" i="0" u="none" strike="noStrike" baseline="0" dirty="0" err="1">
                <a:solidFill>
                  <a:srgbClr val="800000"/>
                </a:solidFill>
                <a:latin typeface="BibliaLS"/>
              </a:rPr>
              <a:t>sofrosúne</a:t>
            </a:r>
            <a:r>
              <a:rPr lang="es-MX" sz="2400" b="0" i="0" u="none" strike="noStrike" baseline="0" dirty="0">
                <a:solidFill>
                  <a:srgbClr val="800000"/>
                </a:solidFill>
                <a:latin typeface="Times New Roman" panose="02020603050405020304" pitchFamily="18" charset="0"/>
              </a:rPr>
              <a:t>; de </a:t>
            </a:r>
            <a:r>
              <a:rPr lang="es-MX" sz="2400" b="0" i="1" u="none" strike="noStrike" baseline="0" dirty="0">
                <a:solidFill>
                  <a:srgbClr val="800000"/>
                </a:solidFill>
                <a:latin typeface="Times New Roman" panose="02020603050405020304" pitchFamily="18" charset="0"/>
              </a:rPr>
              <a:t>G4998; cordura de mente</a:t>
            </a:r>
            <a:r>
              <a:rPr lang="es-MX" sz="2400" b="0" i="0" u="none" strike="noStrike" baseline="0" dirty="0">
                <a:solidFill>
                  <a:srgbClr val="800000"/>
                </a:solidFill>
                <a:latin typeface="Times New Roman" panose="02020603050405020304" pitchFamily="18" charset="0"/>
              </a:rPr>
              <a:t>, i.e. (</a:t>
            </a:r>
            <a:r>
              <a:rPr lang="es-MX" sz="2400" b="0" i="0" u="none" strike="noStrike" baseline="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lit.</a:t>
            </a:r>
            <a:r>
              <a:rPr lang="es-MX" sz="2400" b="0" i="0" u="none" strike="noStrike" baseline="0" dirty="0">
                <a:solidFill>
                  <a:srgbClr val="800000"/>
                </a:solidFill>
                <a:latin typeface="Times New Roman" panose="02020603050405020304" pitchFamily="18" charset="0"/>
              </a:rPr>
              <a:t>) </a:t>
            </a:r>
            <a:r>
              <a:rPr lang="es-MX" sz="2400" b="0" i="1" u="none" strike="noStrike" baseline="0" dirty="0">
                <a:solidFill>
                  <a:srgbClr val="800000"/>
                </a:solidFill>
                <a:latin typeface="Times New Roman" panose="02020603050405020304" pitchFamily="18" charset="0"/>
              </a:rPr>
              <a:t>cordura</a:t>
            </a:r>
            <a:r>
              <a:rPr lang="es-MX" sz="2400" b="0" i="0" u="none" strike="noStrike" baseline="0" dirty="0">
                <a:solidFill>
                  <a:srgbClr val="800000"/>
                </a:solidFill>
                <a:latin typeface="Times New Roman" panose="02020603050405020304" pitchFamily="18" charset="0"/>
              </a:rPr>
              <a:t> o (fig.) </a:t>
            </a:r>
            <a:r>
              <a:rPr lang="es-MX" sz="2400" b="0" i="1" u="none" strike="noStrike" baseline="0" dirty="0">
                <a:solidFill>
                  <a:srgbClr val="800000"/>
                </a:solidFill>
                <a:latin typeface="Times New Roman" panose="02020603050405020304" pitchFamily="18" charset="0"/>
              </a:rPr>
              <a:t>dominio propio</a:t>
            </a:r>
            <a:r>
              <a:rPr lang="es-MX" sz="2400" b="0" i="0" u="none" strike="noStrike" baseline="0" dirty="0">
                <a:solidFill>
                  <a:srgbClr val="800000"/>
                </a:solidFill>
                <a:latin typeface="Times New Roman" panose="02020603050405020304" pitchFamily="18" charset="0"/>
              </a:rPr>
              <a:t>:-cordura, modestia. –diccionario </a:t>
            </a:r>
            <a:r>
              <a:rPr lang="es-MX" sz="2400" b="0" i="0" u="none" strike="noStrike" baseline="0" dirty="0" err="1">
                <a:solidFill>
                  <a:srgbClr val="800000"/>
                </a:solidFill>
                <a:latin typeface="Times New Roman" panose="02020603050405020304" pitchFamily="18" charset="0"/>
              </a:rPr>
              <a:t>Strongs</a:t>
            </a:r>
            <a:endParaRPr lang="es-MX" dirty="0"/>
          </a:p>
          <a:p>
            <a:r>
              <a:rPr lang="es-MX" dirty="0"/>
              <a:t>Buenas obras que vienen naturalmente de la piedad.</a:t>
            </a:r>
          </a:p>
          <a:p>
            <a:r>
              <a:rPr lang="es-MX" b="1" dirty="0"/>
              <a:t>Cordura</a:t>
            </a:r>
            <a:r>
              <a:rPr lang="es-MX" dirty="0"/>
              <a:t> - Estado psíquico de la persona que tiene la mente sana y no padece ningún trastorno o enfermedad mental. Capacidad de pensar y obrar con buen juicio, prudencia, reflexión, sensatez y responsabilidad.</a:t>
            </a:r>
          </a:p>
        </p:txBody>
      </p:sp>
    </p:spTree>
    <p:extLst>
      <p:ext uri="{BB962C8B-B14F-4D97-AF65-F5344CB8AC3E}">
        <p14:creationId xmlns:p14="http://schemas.microsoft.com/office/powerpoint/2010/main" val="20720250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1220</Words>
  <Application>Microsoft Office PowerPoint</Application>
  <PresentationFormat>Panorámica</PresentationFormat>
  <Paragraphs>59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0" baseType="lpstr">
      <vt:lpstr>Arial</vt:lpstr>
      <vt:lpstr>BibliaLS</vt:lpstr>
      <vt:lpstr>Calibri</vt:lpstr>
      <vt:lpstr>Calibri Light</vt:lpstr>
      <vt:lpstr>Times New Roman</vt:lpstr>
      <vt:lpstr>Tema de Office</vt:lpstr>
      <vt:lpstr>La Virtud Femenina de las Mujeres</vt:lpstr>
      <vt:lpstr>Características de las Mujeres</vt:lpstr>
      <vt:lpstr>¿Es pecado para mujeres usar pantalones?</vt:lpstr>
      <vt:lpstr>Versos para Mujeres</vt:lpstr>
      <vt:lpstr>Versos para Mujeres</vt:lpstr>
      <vt:lpstr>Versos para Mujeres</vt:lpstr>
      <vt:lpstr>Repaso para la Mujer</vt:lpstr>
      <vt:lpstr>Repaso para la Mujer</vt:lpstr>
      <vt:lpstr>Repaso para la Mujer</vt:lpstr>
      <vt:lpstr>¿Qué es la Piedad?</vt:lpstr>
      <vt:lpstr>Repaso para la Mujer</vt:lpstr>
      <vt:lpstr>Repaso para la Mujer</vt:lpstr>
      <vt:lpstr>Esta Clarificación es por la Oposición</vt:lpstr>
      <vt:lpstr>Dios hizo solamente 2 sexos:  varones y mujeres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Virtud Femenina de las Mujeres</dc:title>
  <dc:creator>David Cox</dc:creator>
  <cp:lastModifiedBy>David Cox</cp:lastModifiedBy>
  <cp:revision>7</cp:revision>
  <dcterms:created xsi:type="dcterms:W3CDTF">2021-03-11T12:16:28Z</dcterms:created>
  <dcterms:modified xsi:type="dcterms:W3CDTF">2021-03-13T15:52:53Z</dcterms:modified>
</cp:coreProperties>
</file>